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8" r:id="rId1"/>
  </p:sldMasterIdLst>
  <p:notesMasterIdLst>
    <p:notesMasterId r:id="rId19"/>
  </p:notesMasterIdLst>
  <p:handoutMasterIdLst>
    <p:handoutMasterId r:id="rId20"/>
  </p:handoutMasterIdLst>
  <p:sldIdLst>
    <p:sldId id="432" r:id="rId2"/>
    <p:sldId id="514" r:id="rId3"/>
    <p:sldId id="496" r:id="rId4"/>
    <p:sldId id="497" r:id="rId5"/>
    <p:sldId id="501" r:id="rId6"/>
    <p:sldId id="499" r:id="rId7"/>
    <p:sldId id="502" r:id="rId8"/>
    <p:sldId id="513" r:id="rId9"/>
    <p:sldId id="512" r:id="rId10"/>
    <p:sldId id="515" r:id="rId11"/>
    <p:sldId id="516" r:id="rId12"/>
    <p:sldId id="517" r:id="rId13"/>
    <p:sldId id="518" r:id="rId14"/>
    <p:sldId id="519" r:id="rId15"/>
    <p:sldId id="520" r:id="rId16"/>
    <p:sldId id="521" r:id="rId17"/>
    <p:sldId id="522" r:id="rId18"/>
  </p:sldIdLst>
  <p:sldSz cx="9144000" cy="5143500" type="screen16x9"/>
  <p:notesSz cx="6858000" cy="9144000"/>
  <p:defaultTextStyle>
    <a:defPPr>
      <a:defRPr lang="ru-RU"/>
    </a:defPPr>
    <a:lvl1pPr algn="l" defTabSz="457200" rtl="0" eaLnBrk="0" fontAlgn="base" hangingPunct="0">
      <a:spcBef>
        <a:spcPct val="0"/>
      </a:spcBef>
      <a:spcAft>
        <a:spcPct val="0"/>
      </a:spcAft>
      <a:defRPr kern="1200">
        <a:solidFill>
          <a:srgbClr val="000000"/>
        </a:solidFill>
        <a:latin typeface="Calibri" pitchFamily="34" charset="0"/>
        <a:ea typeface="+mn-ea"/>
        <a:cs typeface="+mn-cs"/>
        <a:sym typeface="Calibri" pitchFamily="34" charset="0"/>
      </a:defRPr>
    </a:lvl1pPr>
    <a:lvl2pPr marL="457200" algn="l" defTabSz="457200" rtl="0" eaLnBrk="0" fontAlgn="base" hangingPunct="0">
      <a:spcBef>
        <a:spcPct val="0"/>
      </a:spcBef>
      <a:spcAft>
        <a:spcPct val="0"/>
      </a:spcAft>
      <a:defRPr kern="1200">
        <a:solidFill>
          <a:srgbClr val="000000"/>
        </a:solidFill>
        <a:latin typeface="Calibri" pitchFamily="34" charset="0"/>
        <a:ea typeface="+mn-ea"/>
        <a:cs typeface="+mn-cs"/>
        <a:sym typeface="Calibri" pitchFamily="34" charset="0"/>
      </a:defRPr>
    </a:lvl2pPr>
    <a:lvl3pPr marL="914400" algn="l" defTabSz="457200" rtl="0" eaLnBrk="0" fontAlgn="base" hangingPunct="0">
      <a:spcBef>
        <a:spcPct val="0"/>
      </a:spcBef>
      <a:spcAft>
        <a:spcPct val="0"/>
      </a:spcAft>
      <a:defRPr kern="1200">
        <a:solidFill>
          <a:srgbClr val="000000"/>
        </a:solidFill>
        <a:latin typeface="Calibri" pitchFamily="34" charset="0"/>
        <a:ea typeface="+mn-ea"/>
        <a:cs typeface="+mn-cs"/>
        <a:sym typeface="Calibri" pitchFamily="34" charset="0"/>
      </a:defRPr>
    </a:lvl3pPr>
    <a:lvl4pPr marL="1371600" algn="l" defTabSz="457200" rtl="0" eaLnBrk="0" fontAlgn="base" hangingPunct="0">
      <a:spcBef>
        <a:spcPct val="0"/>
      </a:spcBef>
      <a:spcAft>
        <a:spcPct val="0"/>
      </a:spcAft>
      <a:defRPr kern="1200">
        <a:solidFill>
          <a:srgbClr val="000000"/>
        </a:solidFill>
        <a:latin typeface="Calibri" pitchFamily="34" charset="0"/>
        <a:ea typeface="+mn-ea"/>
        <a:cs typeface="+mn-cs"/>
        <a:sym typeface="Calibri" pitchFamily="34" charset="0"/>
      </a:defRPr>
    </a:lvl4pPr>
    <a:lvl5pPr marL="1828800" algn="l" defTabSz="457200" rtl="0" eaLnBrk="0" fontAlgn="base" hangingPunct="0">
      <a:spcBef>
        <a:spcPct val="0"/>
      </a:spcBef>
      <a:spcAft>
        <a:spcPct val="0"/>
      </a:spcAft>
      <a:defRPr kern="1200">
        <a:solidFill>
          <a:srgbClr val="000000"/>
        </a:solidFill>
        <a:latin typeface="Calibri" pitchFamily="34" charset="0"/>
        <a:ea typeface="+mn-ea"/>
        <a:cs typeface="+mn-cs"/>
        <a:sym typeface="Calibri" pitchFamily="34" charset="0"/>
      </a:defRPr>
    </a:lvl5pPr>
    <a:lvl6pPr marL="2286000" algn="l" defTabSz="914400" rtl="0" eaLnBrk="1" latinLnBrk="0" hangingPunct="1">
      <a:defRPr kern="1200">
        <a:solidFill>
          <a:srgbClr val="000000"/>
        </a:solidFill>
        <a:latin typeface="Calibri" pitchFamily="34" charset="0"/>
        <a:ea typeface="+mn-ea"/>
        <a:cs typeface="+mn-cs"/>
        <a:sym typeface="Calibri" pitchFamily="34" charset="0"/>
      </a:defRPr>
    </a:lvl6pPr>
    <a:lvl7pPr marL="2743200" algn="l" defTabSz="914400" rtl="0" eaLnBrk="1" latinLnBrk="0" hangingPunct="1">
      <a:defRPr kern="1200">
        <a:solidFill>
          <a:srgbClr val="000000"/>
        </a:solidFill>
        <a:latin typeface="Calibri" pitchFamily="34" charset="0"/>
        <a:ea typeface="+mn-ea"/>
        <a:cs typeface="+mn-cs"/>
        <a:sym typeface="Calibri" pitchFamily="34" charset="0"/>
      </a:defRPr>
    </a:lvl7pPr>
    <a:lvl8pPr marL="3200400" algn="l" defTabSz="914400" rtl="0" eaLnBrk="1" latinLnBrk="0" hangingPunct="1">
      <a:defRPr kern="1200">
        <a:solidFill>
          <a:srgbClr val="000000"/>
        </a:solidFill>
        <a:latin typeface="Calibri" pitchFamily="34" charset="0"/>
        <a:ea typeface="+mn-ea"/>
        <a:cs typeface="+mn-cs"/>
        <a:sym typeface="Calibri" pitchFamily="34" charset="0"/>
      </a:defRPr>
    </a:lvl8pPr>
    <a:lvl9pPr marL="3657600" algn="l" defTabSz="914400" rtl="0" eaLnBrk="1" latinLnBrk="0" hangingPunct="1">
      <a:defRPr kern="1200">
        <a:solidFill>
          <a:srgbClr val="000000"/>
        </a:solidFill>
        <a:latin typeface="Calibri" pitchFamily="34" charset="0"/>
        <a:ea typeface="+mn-ea"/>
        <a:cs typeface="+mn-cs"/>
        <a:sym typeface="Calibri" pitchFamily="34" charset="0"/>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22974F"/>
    <a:srgbClr val="00642D"/>
    <a:srgbClr val="00A4DB"/>
    <a:srgbClr val="7E398B"/>
    <a:srgbClr val="F69200"/>
    <a:srgbClr val="424242"/>
    <a:srgbClr val="009F8E"/>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6301" autoAdjust="0"/>
    <p:restoredTop sz="86448" autoAdjust="0"/>
  </p:normalViewPr>
  <p:slideViewPr>
    <p:cSldViewPr snapToGrid="0" snapToObjects="1">
      <p:cViewPr>
        <p:scale>
          <a:sx n="110" d="100"/>
          <a:sy n="110" d="100"/>
        </p:scale>
        <p:origin x="-168" y="114"/>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5" d="100"/>
          <a:sy n="85" d="100"/>
        </p:scale>
        <p:origin x="3804" y="96"/>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Верхний колонтитул 1">
            <a:extLst/>
          </p:cNvPr>
          <p:cNvSpPr>
            <a:spLocks noGrp="1" noChangeArrowheads="1"/>
          </p:cNvSpPr>
          <p:nvPr>
            <p:ph type="hdr" sz="quarter"/>
          </p:nvPr>
        </p:nvSpPr>
        <p:spPr bwMode="auto">
          <a:xfrm>
            <a:off x="0" y="0"/>
            <a:ext cx="2971800" cy="458788"/>
          </a:xfrm>
          <a:prstGeom prst="rect">
            <a:avLst/>
          </a:prstGeom>
          <a:noFill/>
          <a:ln>
            <a:noFill/>
          </a:ln>
          <a:extLst/>
        </p:spPr>
        <p:txBody>
          <a:bodyPr vert="horz" wrap="square" lIns="91440" tIns="45720" rIns="91440" bIns="45720" numCol="1" anchor="t" anchorCtr="0" compatLnSpc="1">
            <a:prstTxWarp prst="textNoShape">
              <a:avLst/>
            </a:prstTxWarp>
          </a:bodyPr>
          <a:lstStyle>
            <a:lvl1pPr eaLnBrk="1">
              <a:defRPr sz="1200"/>
            </a:lvl1pPr>
          </a:lstStyle>
          <a:p>
            <a:pPr>
              <a:defRPr/>
            </a:pPr>
            <a:endParaRPr lang="ru-RU" altLang="ru-RU"/>
          </a:p>
        </p:txBody>
      </p:sp>
      <p:sp>
        <p:nvSpPr>
          <p:cNvPr id="6147" name="Дата 2">
            <a:extLst/>
          </p:cNvPr>
          <p:cNvSpPr>
            <a:spLocks noGrp="1" noChangeArrowheads="1"/>
          </p:cNvSpPr>
          <p:nvPr>
            <p:ph type="dt" sz="quarter" idx="1"/>
          </p:nvPr>
        </p:nvSpPr>
        <p:spPr bwMode="auto">
          <a:xfrm>
            <a:off x="3884613" y="0"/>
            <a:ext cx="2971800" cy="458788"/>
          </a:xfrm>
          <a:prstGeom prst="rect">
            <a:avLst/>
          </a:prstGeom>
          <a:noFill/>
          <a:ln>
            <a:noFill/>
          </a:ln>
          <a:extLst/>
        </p:spPr>
        <p:txBody>
          <a:bodyPr vert="horz" wrap="square" lIns="91440" tIns="45720" rIns="91440" bIns="45720" numCol="1" anchor="t" anchorCtr="0" compatLnSpc="1">
            <a:prstTxWarp prst="textNoShape">
              <a:avLst/>
            </a:prstTxWarp>
          </a:bodyPr>
          <a:lstStyle>
            <a:lvl1pPr algn="r" eaLnBrk="1">
              <a:defRPr sz="1200"/>
            </a:lvl1pPr>
          </a:lstStyle>
          <a:p>
            <a:pPr>
              <a:defRPr/>
            </a:pPr>
            <a:fld id="{C00757B8-C0A5-4FCC-B312-3CF3A702016C}" type="datetimeFigureOut">
              <a:rPr lang="ru-RU" altLang="ru-RU"/>
              <a:pPr>
                <a:defRPr/>
              </a:pPr>
              <a:t>16.12.2020</a:t>
            </a:fld>
            <a:endParaRPr lang="ru-RU" altLang="ru-RU"/>
          </a:p>
        </p:txBody>
      </p:sp>
      <p:sp>
        <p:nvSpPr>
          <p:cNvPr id="6148" name="Нижний колонтитул 3">
            <a:extLst/>
          </p:cNvPr>
          <p:cNvSpPr>
            <a:spLocks noGrp="1" noChangeArrowheads="1"/>
          </p:cNvSpPr>
          <p:nvPr>
            <p:ph type="ftr" sz="quarter" idx="2"/>
          </p:nvPr>
        </p:nvSpPr>
        <p:spPr bwMode="auto">
          <a:xfrm>
            <a:off x="0" y="8685213"/>
            <a:ext cx="2971800" cy="458787"/>
          </a:xfrm>
          <a:prstGeom prst="rect">
            <a:avLst/>
          </a:prstGeom>
          <a:noFill/>
          <a:ln>
            <a:noFill/>
          </a:ln>
          <a:extLst/>
        </p:spPr>
        <p:txBody>
          <a:bodyPr vert="horz" wrap="square" lIns="91440" tIns="45720" rIns="91440" bIns="45720" numCol="1" anchor="b" anchorCtr="0" compatLnSpc="1">
            <a:prstTxWarp prst="textNoShape">
              <a:avLst/>
            </a:prstTxWarp>
          </a:bodyPr>
          <a:lstStyle>
            <a:lvl1pPr eaLnBrk="1">
              <a:defRPr sz="1200"/>
            </a:lvl1pPr>
          </a:lstStyle>
          <a:p>
            <a:pPr>
              <a:defRPr/>
            </a:pPr>
            <a:endParaRPr lang="ru-RU" altLang="ru-RU"/>
          </a:p>
        </p:txBody>
      </p:sp>
      <p:sp>
        <p:nvSpPr>
          <p:cNvPr id="6149" name="Номер слайда 4">
            <a:extLst/>
          </p:cNvPr>
          <p:cNvSpPr>
            <a:spLocks noGrp="1" noChangeArrowheads="1"/>
          </p:cNvSpPr>
          <p:nvPr>
            <p:ph type="sldNum" sz="quarter" idx="3"/>
          </p:nvPr>
        </p:nvSpPr>
        <p:spPr bwMode="auto">
          <a:xfrm>
            <a:off x="3884613" y="8685213"/>
            <a:ext cx="2971800" cy="458787"/>
          </a:xfrm>
          <a:prstGeom prst="rect">
            <a:avLst/>
          </a:prstGeom>
          <a:noFill/>
          <a:ln>
            <a:noFill/>
          </a:ln>
          <a:extLst/>
        </p:spPr>
        <p:txBody>
          <a:bodyPr vert="horz" wrap="square" lIns="91440" tIns="45720" rIns="91440" bIns="45720" numCol="1" anchor="b" anchorCtr="0" compatLnSpc="1">
            <a:prstTxWarp prst="textNoShape">
              <a:avLst/>
            </a:prstTxWarp>
          </a:bodyPr>
          <a:lstStyle>
            <a:lvl1pPr algn="r" eaLnBrk="1">
              <a:defRPr sz="1200"/>
            </a:lvl1pPr>
          </a:lstStyle>
          <a:p>
            <a:fld id="{00FB50BA-0194-4AFC-A2C2-8EEE5B1246A0}" type="slidenum">
              <a:rPr lang="ru-RU" altLang="ru-RU"/>
              <a:pPr/>
              <a:t>‹#›</a:t>
            </a:fld>
            <a:endParaRPr lang="ru-RU" altLang="ru-RU"/>
          </a:p>
        </p:txBody>
      </p:sp>
    </p:spTree>
    <p:extLst>
      <p:ext uri="{BB962C8B-B14F-4D97-AF65-F5344CB8AC3E}">
        <p14:creationId xmlns="" xmlns:p14="http://schemas.microsoft.com/office/powerpoint/2010/main" val="9186460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Shape 200"/>
          <p:cNvSpPr>
            <a:spLocks noGrp="1" noRot="1" noChangeAspect="1" noChangeArrowheads="1"/>
          </p:cNvSpPr>
          <p:nvPr>
            <p:ph type="sldImg"/>
          </p:nvPr>
        </p:nvSpPr>
        <p:spPr bwMode="auto">
          <a:xfrm>
            <a:off x="1143000" y="685800"/>
            <a:ext cx="4572000" cy="3429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sp>
      <p:sp>
        <p:nvSpPr>
          <p:cNvPr id="5123" name="Shape 201"/>
          <p:cNvSpPr>
            <a:spLocks noGrp="1" noChangeArrowheads="1"/>
          </p:cNvSpPr>
          <p:nvPr>
            <p:ph type="body" sz="quarter" idx="1"/>
          </p:nvPr>
        </p:nvSpPr>
        <p:spPr bwMode="auto">
          <a:xfrm>
            <a:off x="914400" y="4343400"/>
            <a:ext cx="50292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ru-RU" altLang="ru-RU" smtClean="0">
              <a:sym typeface="Calibri" pitchFamily="34" charset="0"/>
            </a:endParaRPr>
          </a:p>
        </p:txBody>
      </p:sp>
    </p:spTree>
    <p:extLst>
      <p:ext uri="{BB962C8B-B14F-4D97-AF65-F5344CB8AC3E}">
        <p14:creationId xmlns="" xmlns:p14="http://schemas.microsoft.com/office/powerpoint/2010/main" val="3917688918"/>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a:solidFill>
          <a:schemeClr val="tx1"/>
        </a:solidFill>
        <a:latin typeface="+mn-lt"/>
        <a:ea typeface="+mn-ea"/>
        <a:cs typeface="+mn-cs"/>
        <a:sym typeface="Calibri" pitchFamily="34" charset="0"/>
      </a:defRPr>
    </a:lvl1pPr>
    <a:lvl2pPr marL="742950" indent="-285750" algn="l" defTabSz="457200" rtl="0" eaLnBrk="0" fontAlgn="base" hangingPunct="0">
      <a:spcBef>
        <a:spcPct val="30000"/>
      </a:spcBef>
      <a:spcAft>
        <a:spcPct val="0"/>
      </a:spcAft>
      <a:defRPr sz="1200">
        <a:solidFill>
          <a:schemeClr val="tx1"/>
        </a:solidFill>
        <a:latin typeface="+mn-lt"/>
        <a:ea typeface="+mn-ea"/>
        <a:cs typeface="+mn-cs"/>
        <a:sym typeface="Calibri" pitchFamily="34" charset="0"/>
      </a:defRPr>
    </a:lvl2pPr>
    <a:lvl3pPr marL="1143000" indent="-228600" algn="l" defTabSz="457200" rtl="0" eaLnBrk="0" fontAlgn="base" hangingPunct="0">
      <a:spcBef>
        <a:spcPct val="30000"/>
      </a:spcBef>
      <a:spcAft>
        <a:spcPct val="0"/>
      </a:spcAft>
      <a:defRPr sz="1200">
        <a:solidFill>
          <a:schemeClr val="tx1"/>
        </a:solidFill>
        <a:latin typeface="+mn-lt"/>
        <a:ea typeface="+mn-ea"/>
        <a:cs typeface="+mn-cs"/>
        <a:sym typeface="Calibri" pitchFamily="34" charset="0"/>
      </a:defRPr>
    </a:lvl3pPr>
    <a:lvl4pPr marL="1600200" indent="-228600" algn="l" defTabSz="457200" rtl="0" eaLnBrk="0" fontAlgn="base" hangingPunct="0">
      <a:spcBef>
        <a:spcPct val="30000"/>
      </a:spcBef>
      <a:spcAft>
        <a:spcPct val="0"/>
      </a:spcAft>
      <a:defRPr sz="1200">
        <a:solidFill>
          <a:schemeClr val="tx1"/>
        </a:solidFill>
        <a:latin typeface="+mn-lt"/>
        <a:ea typeface="+mn-ea"/>
        <a:cs typeface="+mn-cs"/>
        <a:sym typeface="Calibri" pitchFamily="34" charset="0"/>
      </a:defRPr>
    </a:lvl4pPr>
    <a:lvl5pPr marL="2057400" indent="-228600" algn="l" defTabSz="457200" rtl="0" eaLnBrk="0" fontAlgn="base" hangingPunct="0">
      <a:spcBef>
        <a:spcPct val="30000"/>
      </a:spcBef>
      <a:spcAft>
        <a:spcPct val="0"/>
      </a:spcAft>
      <a:defRPr sz="1200">
        <a:solidFill>
          <a:schemeClr val="tx1"/>
        </a:solidFill>
        <a:latin typeface="+mn-lt"/>
        <a:ea typeface="+mn-ea"/>
        <a:cs typeface="+mn-cs"/>
        <a:sym typeface="Calibri" pitchFamily="34" charset="0"/>
      </a:defRPr>
    </a:lvl5pPr>
    <a:lvl6pPr indent="1143000" defTabSz="457200" latinLnBrk="0">
      <a:defRPr sz="1200">
        <a:latin typeface="+mn-lt"/>
        <a:ea typeface="+mn-ea"/>
        <a:cs typeface="+mn-cs"/>
        <a:sym typeface="Calibri"/>
      </a:defRPr>
    </a:lvl6pPr>
    <a:lvl7pPr indent="1371600" defTabSz="457200" latinLnBrk="0">
      <a:defRPr sz="1200">
        <a:latin typeface="+mn-lt"/>
        <a:ea typeface="+mn-ea"/>
        <a:cs typeface="+mn-cs"/>
        <a:sym typeface="Calibri"/>
      </a:defRPr>
    </a:lvl7pPr>
    <a:lvl8pPr indent="1600200" defTabSz="457200" latinLnBrk="0">
      <a:defRPr sz="1200">
        <a:latin typeface="+mn-lt"/>
        <a:ea typeface="+mn-ea"/>
        <a:cs typeface="+mn-cs"/>
        <a:sym typeface="Calibri"/>
      </a:defRPr>
    </a:lvl8pPr>
    <a:lvl9pPr indent="1828800" defTabSz="4572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Титульный слайд">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4665157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Титул раздела">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405357519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61880884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Текст 2"/>
          <p:cNvSpPr>
            <a:spLocks noGrp="1" noChangeArrowheads="1"/>
          </p:cNvSpPr>
          <p:nvPr>
            <p:ph type="body" idx="1"/>
          </p:nvPr>
        </p:nvSpPr>
        <p:spPr bwMode="auto">
          <a:xfrm>
            <a:off x="323850" y="1370013"/>
            <a:ext cx="8191500" cy="32623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ru-RU" dirty="0" err="1" smtClean="0"/>
              <a:t>Название</a:t>
            </a:r>
            <a:r>
              <a:rPr lang="en-US" altLang="ru-RU" dirty="0" smtClean="0"/>
              <a:t> </a:t>
            </a:r>
            <a:r>
              <a:rPr lang="en-US" altLang="ru-RU" dirty="0" err="1" smtClean="0"/>
              <a:t>слайда</a:t>
            </a:r>
            <a:endParaRPr lang="en-US" altLang="ru-RU" dirty="0" smtClean="0"/>
          </a:p>
          <a:p>
            <a:pPr lvl="0"/>
            <a:r>
              <a:rPr lang="ru-RU" altLang="ru-RU" dirty="0" smtClean="0"/>
              <a:t>Образец текста</a:t>
            </a:r>
          </a:p>
          <a:p>
            <a:pPr lvl="1"/>
            <a:r>
              <a:rPr lang="ru-RU" altLang="ru-RU" dirty="0" smtClean="0"/>
              <a:t>Второй уровень</a:t>
            </a:r>
          </a:p>
          <a:p>
            <a:pPr lvl="2"/>
            <a:r>
              <a:rPr lang="ru-RU" altLang="ru-RU" dirty="0" smtClean="0"/>
              <a:t>Третий уровень</a:t>
            </a:r>
          </a:p>
          <a:p>
            <a:pPr lvl="3"/>
            <a:r>
              <a:rPr lang="ru-RU" altLang="ru-RU" dirty="0" smtClean="0"/>
              <a:t>Четвертый уровень</a:t>
            </a:r>
          </a:p>
          <a:p>
            <a:pPr lvl="3"/>
            <a:endParaRPr lang="ru-RU" altLang="ru-RU" dirty="0" smtClean="0"/>
          </a:p>
        </p:txBody>
      </p:sp>
    </p:spTree>
  </p:cSld>
  <p:clrMap bg1="lt1" tx1="dk1" bg2="lt2" tx2="dk2" accent1="accent1" accent2="accent2" accent3="accent3" accent4="accent4" accent5="accent5" accent6="accent6" hlink="hlink" folHlink="folHlink"/>
  <p:sldLayoutIdLst>
    <p:sldLayoutId id="2147483780" r:id="rId1"/>
    <p:sldLayoutId id="2147483778" r:id="rId2"/>
    <p:sldLayoutId id="2147483781" r:id="rId3"/>
  </p:sldLayoutIdLst>
  <p:timing>
    <p:tnLst>
      <p:par>
        <p:cTn id="1" dur="indefinite" restart="never" nodeType="tmRoot"/>
      </p:par>
    </p:tnLst>
  </p:timing>
  <p:txStyles>
    <p:titleStyle>
      <a:lvl1pPr algn="l" defTabSz="457200" rtl="0" eaLnBrk="0" fontAlgn="base" hangingPunct="0">
        <a:spcBef>
          <a:spcPct val="0"/>
        </a:spcBef>
        <a:spcAft>
          <a:spcPct val="0"/>
        </a:spcAft>
        <a:defRPr sz="2400" kern="1200" cap="all">
          <a:solidFill>
            <a:srgbClr val="F69200"/>
          </a:solidFill>
          <a:latin typeface="Fedra Sans Pro Light" charset="0"/>
          <a:ea typeface="Fedra Sans Pro Light" charset="0"/>
          <a:cs typeface="Fedra Sans Pro Light" charset="0"/>
          <a:sym typeface="Fedra Sans Pro"/>
        </a:defRPr>
      </a:lvl1pPr>
      <a:lvl2pPr algn="l" defTabSz="457200" rtl="0" eaLnBrk="0" fontAlgn="base" hangingPunct="0">
        <a:spcBef>
          <a:spcPct val="0"/>
        </a:spcBef>
        <a:spcAft>
          <a:spcPct val="0"/>
        </a:spcAft>
        <a:defRPr sz="2400">
          <a:solidFill>
            <a:srgbClr val="F69200"/>
          </a:solidFill>
          <a:latin typeface="Fedra Sans Pro Light"/>
          <a:ea typeface="Fedra Sans Pro Light"/>
          <a:cs typeface="Fedra Sans Pro Light"/>
          <a:sym typeface="Fedra Sans Pro"/>
        </a:defRPr>
      </a:lvl2pPr>
      <a:lvl3pPr algn="l" defTabSz="457200" rtl="0" eaLnBrk="0" fontAlgn="base" hangingPunct="0">
        <a:spcBef>
          <a:spcPct val="0"/>
        </a:spcBef>
        <a:spcAft>
          <a:spcPct val="0"/>
        </a:spcAft>
        <a:defRPr sz="2400">
          <a:solidFill>
            <a:srgbClr val="F69200"/>
          </a:solidFill>
          <a:latin typeface="Fedra Sans Pro Light"/>
          <a:ea typeface="Fedra Sans Pro Light"/>
          <a:cs typeface="Fedra Sans Pro Light"/>
          <a:sym typeface="Fedra Sans Pro"/>
        </a:defRPr>
      </a:lvl3pPr>
      <a:lvl4pPr algn="l" defTabSz="457200" rtl="0" eaLnBrk="0" fontAlgn="base" hangingPunct="0">
        <a:spcBef>
          <a:spcPct val="0"/>
        </a:spcBef>
        <a:spcAft>
          <a:spcPct val="0"/>
        </a:spcAft>
        <a:defRPr sz="2400">
          <a:solidFill>
            <a:srgbClr val="F69200"/>
          </a:solidFill>
          <a:latin typeface="Fedra Sans Pro Light"/>
          <a:ea typeface="Fedra Sans Pro Light"/>
          <a:cs typeface="Fedra Sans Pro Light"/>
          <a:sym typeface="Fedra Sans Pro"/>
        </a:defRPr>
      </a:lvl4pPr>
      <a:lvl5pPr algn="l" defTabSz="457200" rtl="0" eaLnBrk="0" fontAlgn="base" hangingPunct="0">
        <a:spcBef>
          <a:spcPct val="0"/>
        </a:spcBef>
        <a:spcAft>
          <a:spcPct val="0"/>
        </a:spcAft>
        <a:defRPr sz="2400">
          <a:solidFill>
            <a:srgbClr val="F69200"/>
          </a:solidFill>
          <a:latin typeface="Fedra Sans Pro Light"/>
          <a:ea typeface="Fedra Sans Pro Light"/>
          <a:cs typeface="Fedra Sans Pro Light"/>
          <a:sym typeface="Fedra Sans Pro"/>
        </a:defRPr>
      </a:lvl5pPr>
      <a:lvl6pPr marL="457200" algn="l" defTabSz="457200" rtl="0" fontAlgn="base" hangingPunct="0">
        <a:spcBef>
          <a:spcPct val="0"/>
        </a:spcBef>
        <a:spcAft>
          <a:spcPct val="0"/>
        </a:spcAft>
        <a:defRPr sz="2400">
          <a:solidFill>
            <a:srgbClr val="F69200"/>
          </a:solidFill>
          <a:latin typeface="Fedra Sans Pro Light"/>
          <a:ea typeface="Fedra Sans Pro Light"/>
          <a:cs typeface="Fedra Sans Pro Light"/>
          <a:sym typeface="Fedra Sans Pro"/>
        </a:defRPr>
      </a:lvl6pPr>
      <a:lvl7pPr marL="914400" algn="l" defTabSz="457200" rtl="0" fontAlgn="base" hangingPunct="0">
        <a:spcBef>
          <a:spcPct val="0"/>
        </a:spcBef>
        <a:spcAft>
          <a:spcPct val="0"/>
        </a:spcAft>
        <a:defRPr sz="2400">
          <a:solidFill>
            <a:srgbClr val="F69200"/>
          </a:solidFill>
          <a:latin typeface="Fedra Sans Pro Light"/>
          <a:ea typeface="Fedra Sans Pro Light"/>
          <a:cs typeface="Fedra Sans Pro Light"/>
          <a:sym typeface="Fedra Sans Pro"/>
        </a:defRPr>
      </a:lvl7pPr>
      <a:lvl8pPr marL="1371600" algn="l" defTabSz="457200" rtl="0" fontAlgn="base" hangingPunct="0">
        <a:spcBef>
          <a:spcPct val="0"/>
        </a:spcBef>
        <a:spcAft>
          <a:spcPct val="0"/>
        </a:spcAft>
        <a:defRPr sz="2400">
          <a:solidFill>
            <a:srgbClr val="F69200"/>
          </a:solidFill>
          <a:latin typeface="Fedra Sans Pro Light"/>
          <a:ea typeface="Fedra Sans Pro Light"/>
          <a:cs typeface="Fedra Sans Pro Light"/>
          <a:sym typeface="Fedra Sans Pro"/>
        </a:defRPr>
      </a:lvl8pPr>
      <a:lvl9pPr marL="1828800" algn="l" defTabSz="457200" rtl="0" fontAlgn="base" hangingPunct="0">
        <a:spcBef>
          <a:spcPct val="0"/>
        </a:spcBef>
        <a:spcAft>
          <a:spcPct val="0"/>
        </a:spcAft>
        <a:defRPr sz="2400">
          <a:solidFill>
            <a:srgbClr val="F69200"/>
          </a:solidFill>
          <a:latin typeface="Fedra Sans Pro Light"/>
          <a:ea typeface="Fedra Sans Pro Light"/>
          <a:cs typeface="Fedra Sans Pro Light"/>
          <a:sym typeface="Fedra Sans Pro"/>
        </a:defRPr>
      </a:lvl9pPr>
    </p:titleStyle>
    <p:bodyStyle>
      <a:lvl1pPr marL="342900" indent="-342900" algn="l" rtl="0" eaLnBrk="0" fontAlgn="base" hangingPunct="0">
        <a:lnSpc>
          <a:spcPct val="90000"/>
        </a:lnSpc>
        <a:spcBef>
          <a:spcPts val="1000"/>
        </a:spcBef>
        <a:spcAft>
          <a:spcPct val="0"/>
        </a:spcAft>
        <a:buClr>
          <a:srgbClr val="F69200"/>
        </a:buClr>
        <a:buSzPct val="100000"/>
        <a:buFont typeface="STIXGeneral-Regular"/>
        <a:buChar char="•"/>
        <a:defRPr sz="2800" kern="1200">
          <a:solidFill>
            <a:srgbClr val="424242"/>
          </a:solidFill>
          <a:latin typeface="Fedra Sans Pro Light" charset="0"/>
          <a:ea typeface="Fedra Sans Pro Light" charset="0"/>
          <a:cs typeface="Fedra Sans Pro Light" charset="0"/>
        </a:defRPr>
      </a:lvl1pPr>
      <a:lvl2pPr marL="685800" indent="-228600" algn="l" rtl="0" eaLnBrk="0" fontAlgn="base" hangingPunct="0">
        <a:lnSpc>
          <a:spcPct val="90000"/>
        </a:lnSpc>
        <a:spcBef>
          <a:spcPts val="500"/>
        </a:spcBef>
        <a:spcAft>
          <a:spcPct val="0"/>
        </a:spcAft>
        <a:buClr>
          <a:srgbClr val="F69200"/>
        </a:buClr>
        <a:buSzPct val="100000"/>
        <a:buFont typeface="STIXGeneral-Regular"/>
        <a:buChar char="⏤"/>
        <a:defRPr sz="2400" kern="1200">
          <a:solidFill>
            <a:srgbClr val="424242"/>
          </a:solidFill>
          <a:latin typeface="FedraSansPro-Light" panose="020B0403040000020004" pitchFamily="34" charset="0"/>
          <a:ea typeface="FedraSansPro-Light" panose="020B0403040000020004" pitchFamily="34" charset="0"/>
          <a:cs typeface="FedraSansPro-Light" panose="020B0403040000020004" pitchFamily="34" charset="0"/>
        </a:defRPr>
      </a:lvl2pPr>
      <a:lvl3pPr marL="1143000" indent="-228600" algn="l" rtl="0" eaLnBrk="0" fontAlgn="base" hangingPunct="0">
        <a:lnSpc>
          <a:spcPct val="90000"/>
        </a:lnSpc>
        <a:spcBef>
          <a:spcPts val="500"/>
        </a:spcBef>
        <a:spcAft>
          <a:spcPct val="0"/>
        </a:spcAft>
        <a:buClr>
          <a:srgbClr val="F69200"/>
        </a:buClr>
        <a:buSzPct val="100000"/>
        <a:buFont typeface="STIXGeneral-Regular"/>
        <a:buChar char="⏤"/>
        <a:defRPr sz="2000" kern="1200">
          <a:solidFill>
            <a:srgbClr val="424242"/>
          </a:solidFill>
          <a:latin typeface="FedraSansPro-Light" panose="020B0403040000020004" pitchFamily="34" charset="0"/>
          <a:ea typeface="FedraSansPro-Light" panose="020B0403040000020004" pitchFamily="34" charset="0"/>
          <a:cs typeface="FedraSansPro-Light" panose="020B0403040000020004" pitchFamily="34" charset="0"/>
        </a:defRPr>
      </a:lvl3pPr>
      <a:lvl4pPr marL="1600200" indent="-228600" algn="l" rtl="0" eaLnBrk="0" fontAlgn="base" hangingPunct="0">
        <a:lnSpc>
          <a:spcPct val="90000"/>
        </a:lnSpc>
        <a:spcBef>
          <a:spcPts val="500"/>
        </a:spcBef>
        <a:spcAft>
          <a:spcPct val="0"/>
        </a:spcAft>
        <a:buClr>
          <a:srgbClr val="F69200"/>
        </a:buClr>
        <a:buSzPct val="100000"/>
        <a:buFont typeface="STIXGeneral-Regular"/>
        <a:buChar char="⏤"/>
        <a:defRPr sz="2000" kern="1200">
          <a:solidFill>
            <a:srgbClr val="424242"/>
          </a:solidFill>
          <a:latin typeface="FedraSansPro-Light" panose="020B0403040000020004" pitchFamily="34" charset="0"/>
          <a:ea typeface="FedraSansPro-Light" panose="020B0403040000020004" pitchFamily="34" charset="0"/>
          <a:cs typeface="FedraSansPro-Light" panose="020B0403040000020004" pitchFamily="34" charset="0"/>
        </a:defRPr>
      </a:lvl4pPr>
      <a:lvl5pPr marL="2057400" indent="-228600" algn="l" rtl="0" eaLnBrk="0" fontAlgn="base" hangingPunct="0">
        <a:lnSpc>
          <a:spcPct val="90000"/>
        </a:lnSpc>
        <a:spcBef>
          <a:spcPts val="500"/>
        </a:spcBef>
        <a:spcAft>
          <a:spcPct val="0"/>
        </a:spcAft>
        <a:buFont typeface="Arial" pitchFamily="34" charset="0"/>
        <a:buChar char="•"/>
        <a:defRPr sz="2000" kern="1200">
          <a:solidFill>
            <a:srgbClr val="424242"/>
          </a:solidFill>
          <a:latin typeface="Fedra Sans Pro Light" charset="0"/>
          <a:ea typeface="FedraSansPro-Light"/>
          <a:cs typeface="FedraSansPro-Light"/>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15.jpeg"/><Relationship Id="rId7"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03"/>
          <p:cNvSpPr>
            <a:spLocks noChangeArrowheads="1"/>
          </p:cNvSpPr>
          <p:nvPr/>
        </p:nvSpPr>
        <p:spPr bwMode="auto">
          <a:xfrm>
            <a:off x="646176" y="1647930"/>
            <a:ext cx="7778496" cy="341632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txBody>
          <a:bodyPr wrap="square" lIns="0" tIns="0" rIns="0" bIns="0">
            <a:spAutoFit/>
          </a:bodyPr>
          <a:lstStyle>
            <a:lvl1pPr>
              <a:defRPr>
                <a:solidFill>
                  <a:srgbClr val="000000"/>
                </a:solidFill>
                <a:latin typeface="Calibri" pitchFamily="34" charset="0"/>
                <a:sym typeface="Calibri" pitchFamily="34" charset="0"/>
              </a:defRPr>
            </a:lvl1pPr>
            <a:lvl2pPr marL="742950" indent="-285750">
              <a:defRPr>
                <a:solidFill>
                  <a:srgbClr val="000000"/>
                </a:solidFill>
                <a:latin typeface="Calibri" pitchFamily="34" charset="0"/>
                <a:sym typeface="Calibri" pitchFamily="34" charset="0"/>
              </a:defRPr>
            </a:lvl2pPr>
            <a:lvl3pPr marL="1143000" indent="-228600">
              <a:defRPr>
                <a:solidFill>
                  <a:srgbClr val="000000"/>
                </a:solidFill>
                <a:latin typeface="Calibri" pitchFamily="34" charset="0"/>
                <a:sym typeface="Calibri" pitchFamily="34" charset="0"/>
              </a:defRPr>
            </a:lvl3pPr>
            <a:lvl4pPr marL="1600200" indent="-228600">
              <a:defRPr>
                <a:solidFill>
                  <a:srgbClr val="000000"/>
                </a:solidFill>
                <a:latin typeface="Calibri" pitchFamily="34" charset="0"/>
                <a:sym typeface="Calibri" pitchFamily="34" charset="0"/>
              </a:defRPr>
            </a:lvl4pPr>
            <a:lvl5pPr marL="2057400" indent="-228600">
              <a:defRPr>
                <a:solidFill>
                  <a:srgbClr val="000000"/>
                </a:solidFill>
                <a:latin typeface="Calibri" pitchFamily="34" charset="0"/>
                <a:sym typeface="Calibri" pitchFamily="34" charset="0"/>
              </a:defRPr>
            </a:lvl5pPr>
            <a:lvl6pPr marL="2514600" indent="-228600" defTabSz="457200" eaLnBrk="0" fontAlgn="base" hangingPunct="0">
              <a:spcBef>
                <a:spcPct val="0"/>
              </a:spcBef>
              <a:spcAft>
                <a:spcPct val="0"/>
              </a:spcAft>
              <a:defRPr>
                <a:solidFill>
                  <a:srgbClr val="000000"/>
                </a:solidFill>
                <a:latin typeface="Calibri" pitchFamily="34" charset="0"/>
                <a:sym typeface="Calibri" pitchFamily="34" charset="0"/>
              </a:defRPr>
            </a:lvl6pPr>
            <a:lvl7pPr marL="2971800" indent="-228600" defTabSz="457200" eaLnBrk="0" fontAlgn="base" hangingPunct="0">
              <a:spcBef>
                <a:spcPct val="0"/>
              </a:spcBef>
              <a:spcAft>
                <a:spcPct val="0"/>
              </a:spcAft>
              <a:defRPr>
                <a:solidFill>
                  <a:srgbClr val="000000"/>
                </a:solidFill>
                <a:latin typeface="Calibri" pitchFamily="34" charset="0"/>
                <a:sym typeface="Calibri" pitchFamily="34" charset="0"/>
              </a:defRPr>
            </a:lvl7pPr>
            <a:lvl8pPr marL="3429000" indent="-228600" defTabSz="457200" eaLnBrk="0" fontAlgn="base" hangingPunct="0">
              <a:spcBef>
                <a:spcPct val="0"/>
              </a:spcBef>
              <a:spcAft>
                <a:spcPct val="0"/>
              </a:spcAft>
              <a:defRPr>
                <a:solidFill>
                  <a:srgbClr val="000000"/>
                </a:solidFill>
                <a:latin typeface="Calibri" pitchFamily="34" charset="0"/>
                <a:sym typeface="Calibri" pitchFamily="34" charset="0"/>
              </a:defRPr>
            </a:lvl8pPr>
            <a:lvl9pPr marL="3886200" indent="-228600" defTabSz="457200" eaLnBrk="0" fontAlgn="base" hangingPunct="0">
              <a:spcBef>
                <a:spcPct val="0"/>
              </a:spcBef>
              <a:spcAft>
                <a:spcPct val="0"/>
              </a:spcAft>
              <a:defRPr>
                <a:solidFill>
                  <a:srgbClr val="000000"/>
                </a:solidFill>
                <a:latin typeface="Calibri" pitchFamily="34" charset="0"/>
                <a:sym typeface="Calibri" pitchFamily="34" charset="0"/>
              </a:defRPr>
            </a:lvl9pPr>
          </a:lstStyle>
          <a:p>
            <a:pPr algn="ctr"/>
            <a:r>
              <a:rPr lang="ru-RU" sz="2400" b="1" dirty="0" smtClean="0">
                <a:solidFill>
                  <a:schemeClr val="bg1"/>
                </a:solidFill>
                <a:latin typeface="+mn-lt"/>
              </a:rPr>
              <a:t> </a:t>
            </a:r>
          </a:p>
          <a:p>
            <a:pPr algn="ctr"/>
            <a:r>
              <a:rPr lang="ru-RU" sz="2400" b="1" dirty="0" smtClean="0">
                <a:solidFill>
                  <a:schemeClr val="bg1"/>
                </a:solidFill>
                <a:latin typeface="+mn-lt"/>
              </a:rPr>
              <a:t>«Разработка урока с акцентом на социально – эмоциональное развитие обучающихся по теме "Прилагательное как часть речи.</a:t>
            </a:r>
          </a:p>
          <a:p>
            <a:pPr algn="ctr"/>
            <a:r>
              <a:rPr lang="ru-RU" sz="2400" b="1" dirty="0" smtClean="0">
                <a:solidFill>
                  <a:schemeClr val="bg1"/>
                </a:solidFill>
                <a:latin typeface="+mn-lt"/>
              </a:rPr>
              <a:t>Определение роли   прилагательных  в русском языке как способ описания эмоций.»</a:t>
            </a:r>
          </a:p>
          <a:p>
            <a:pPr algn="ctr" eaLnBrk="1"/>
            <a:r>
              <a:rPr lang="ru-RU" sz="2400" b="1" dirty="0" smtClean="0">
                <a:solidFill>
                  <a:schemeClr val="bg1"/>
                </a:solidFill>
                <a:latin typeface="+mn-lt"/>
              </a:rPr>
              <a:t> </a:t>
            </a:r>
            <a:endParaRPr lang="ru-RU" altLang="ru-RU" sz="2400" b="1" dirty="0">
              <a:solidFill>
                <a:schemeClr val="bg1"/>
              </a:solidFill>
              <a:latin typeface="+mn-lt"/>
              <a:ea typeface="Fedra Sans Pro Light"/>
              <a:cs typeface="Fedra Sans Pro Light"/>
            </a:endParaRPr>
          </a:p>
          <a:p>
            <a:pPr algn="ctr" eaLnBrk="1"/>
            <a:endParaRPr lang="ru-RU" altLang="ru-RU" sz="5400" b="1" dirty="0">
              <a:solidFill>
                <a:schemeClr val="bg1"/>
              </a:solidFill>
              <a:latin typeface="Fedra Sans Pro Bold" pitchFamily="34" charset="0"/>
              <a:ea typeface="Fedra Sans Pro Bold" pitchFamily="34" charset="0"/>
              <a:cs typeface="Fedra Sans Pro Light" pitchFamily="34" charset="0"/>
              <a:sym typeface="Fedra Sans Pro"/>
            </a:endParaRPr>
          </a:p>
        </p:txBody>
      </p:sp>
      <p:sp>
        <p:nvSpPr>
          <p:cNvPr id="4" name="Shape 207"/>
          <p:cNvSpPr>
            <a:spLocks noChangeArrowheads="1"/>
          </p:cNvSpPr>
          <p:nvPr/>
        </p:nvSpPr>
        <p:spPr bwMode="auto">
          <a:xfrm>
            <a:off x="5846618" y="3752723"/>
            <a:ext cx="1956699"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400000"/>
                <a:headEnd/>
                <a:tailEnd/>
              </a14:hiddenLine>
            </a:ext>
          </a:extLst>
        </p:spPr>
        <p:txBody>
          <a:bodyPr wrap="square" lIns="0" tIns="0" rIns="0" bIns="0">
            <a:spAutoFit/>
          </a:bodyPr>
          <a:lstStyle>
            <a:lvl1pPr>
              <a:defRPr>
                <a:solidFill>
                  <a:srgbClr val="000000"/>
                </a:solidFill>
                <a:latin typeface="Calibri" pitchFamily="34" charset="0"/>
                <a:sym typeface="Calibri" pitchFamily="34" charset="0"/>
              </a:defRPr>
            </a:lvl1pPr>
            <a:lvl2pPr marL="742950" indent="-285750">
              <a:defRPr>
                <a:solidFill>
                  <a:srgbClr val="000000"/>
                </a:solidFill>
                <a:latin typeface="Calibri" pitchFamily="34" charset="0"/>
                <a:sym typeface="Calibri" pitchFamily="34" charset="0"/>
              </a:defRPr>
            </a:lvl2pPr>
            <a:lvl3pPr marL="1143000" indent="-228600">
              <a:defRPr>
                <a:solidFill>
                  <a:srgbClr val="000000"/>
                </a:solidFill>
                <a:latin typeface="Calibri" pitchFamily="34" charset="0"/>
                <a:sym typeface="Calibri" pitchFamily="34" charset="0"/>
              </a:defRPr>
            </a:lvl3pPr>
            <a:lvl4pPr marL="1600200" indent="-228600">
              <a:defRPr>
                <a:solidFill>
                  <a:srgbClr val="000000"/>
                </a:solidFill>
                <a:latin typeface="Calibri" pitchFamily="34" charset="0"/>
                <a:sym typeface="Calibri" pitchFamily="34" charset="0"/>
              </a:defRPr>
            </a:lvl4pPr>
            <a:lvl5pPr marL="2057400" indent="-228600">
              <a:defRPr>
                <a:solidFill>
                  <a:srgbClr val="000000"/>
                </a:solidFill>
                <a:latin typeface="Calibri" pitchFamily="34" charset="0"/>
                <a:sym typeface="Calibri" pitchFamily="34" charset="0"/>
              </a:defRPr>
            </a:lvl5pPr>
            <a:lvl6pPr marL="2514600" indent="-228600" defTabSz="457200" eaLnBrk="0" fontAlgn="base" hangingPunct="0">
              <a:spcBef>
                <a:spcPct val="0"/>
              </a:spcBef>
              <a:spcAft>
                <a:spcPct val="0"/>
              </a:spcAft>
              <a:defRPr>
                <a:solidFill>
                  <a:srgbClr val="000000"/>
                </a:solidFill>
                <a:latin typeface="Calibri" pitchFamily="34" charset="0"/>
                <a:sym typeface="Calibri" pitchFamily="34" charset="0"/>
              </a:defRPr>
            </a:lvl6pPr>
            <a:lvl7pPr marL="2971800" indent="-228600" defTabSz="457200" eaLnBrk="0" fontAlgn="base" hangingPunct="0">
              <a:spcBef>
                <a:spcPct val="0"/>
              </a:spcBef>
              <a:spcAft>
                <a:spcPct val="0"/>
              </a:spcAft>
              <a:defRPr>
                <a:solidFill>
                  <a:srgbClr val="000000"/>
                </a:solidFill>
                <a:latin typeface="Calibri" pitchFamily="34" charset="0"/>
                <a:sym typeface="Calibri" pitchFamily="34" charset="0"/>
              </a:defRPr>
            </a:lvl7pPr>
            <a:lvl8pPr marL="3429000" indent="-228600" defTabSz="457200" eaLnBrk="0" fontAlgn="base" hangingPunct="0">
              <a:spcBef>
                <a:spcPct val="0"/>
              </a:spcBef>
              <a:spcAft>
                <a:spcPct val="0"/>
              </a:spcAft>
              <a:defRPr>
                <a:solidFill>
                  <a:srgbClr val="000000"/>
                </a:solidFill>
                <a:latin typeface="Calibri" pitchFamily="34" charset="0"/>
                <a:sym typeface="Calibri" pitchFamily="34" charset="0"/>
              </a:defRPr>
            </a:lvl8pPr>
            <a:lvl9pPr marL="3886200" indent="-228600" defTabSz="457200" eaLnBrk="0" fontAlgn="base" hangingPunct="0">
              <a:spcBef>
                <a:spcPct val="0"/>
              </a:spcBef>
              <a:spcAft>
                <a:spcPct val="0"/>
              </a:spcAft>
              <a:defRPr>
                <a:solidFill>
                  <a:srgbClr val="000000"/>
                </a:solidFill>
                <a:latin typeface="Calibri" pitchFamily="34" charset="0"/>
                <a:sym typeface="Calibri" pitchFamily="34" charset="0"/>
              </a:defRPr>
            </a:lvl9pPr>
          </a:lstStyle>
          <a:p>
            <a:pPr algn="ctr" eaLnBrk="1"/>
            <a:r>
              <a:rPr lang="ru-RU" altLang="ru-RU" b="1" dirty="0" smtClean="0">
                <a:solidFill>
                  <a:schemeClr val="bg1"/>
                </a:solidFill>
                <a:latin typeface="+mn-lt"/>
                <a:ea typeface="Fedra Sans Pro Light" pitchFamily="34" charset="0"/>
                <a:cs typeface="Fedra Sans Pro Light" pitchFamily="34" charset="0"/>
                <a:sym typeface="Fedra Sans Pro Light" pitchFamily="34" charset="0"/>
              </a:rPr>
              <a:t>17 декабря</a:t>
            </a:r>
          </a:p>
          <a:p>
            <a:pPr algn="ctr" eaLnBrk="1"/>
            <a:r>
              <a:rPr lang="ru-RU" altLang="ru-RU" b="1" dirty="0" smtClean="0">
                <a:solidFill>
                  <a:schemeClr val="bg1"/>
                </a:solidFill>
                <a:latin typeface="+mn-lt"/>
                <a:ea typeface="Fedra Sans Pro Light" pitchFamily="34" charset="0"/>
                <a:cs typeface="Fedra Sans Pro Light" pitchFamily="34" charset="0"/>
                <a:sym typeface="Fedra Sans Pro Light" pitchFamily="34" charset="0"/>
              </a:rPr>
              <a:t>2020 года</a:t>
            </a:r>
          </a:p>
          <a:p>
            <a:pPr algn="ctr" eaLnBrk="1"/>
            <a:r>
              <a:rPr lang="ru-RU" altLang="ru-RU" b="1" dirty="0" smtClean="0">
                <a:solidFill>
                  <a:schemeClr val="bg1"/>
                </a:solidFill>
                <a:latin typeface="+mn-lt"/>
                <a:ea typeface="Fedra Sans Pro Light" pitchFamily="34" charset="0"/>
                <a:cs typeface="Fedra Sans Pro Light" pitchFamily="34" charset="0"/>
                <a:sym typeface="Fedra Sans Pro Light" pitchFamily="34" charset="0"/>
              </a:rPr>
              <a:t>Г.Казань</a:t>
            </a:r>
            <a:endParaRPr lang="ru-RU" altLang="ru-RU" b="1" dirty="0">
              <a:solidFill>
                <a:schemeClr val="bg1"/>
              </a:solidFill>
              <a:latin typeface="+mn-lt"/>
              <a:ea typeface="Fedra Sans Pro Light" pitchFamily="34" charset="0"/>
              <a:cs typeface="Fedra Sans Pro Light" pitchFamily="34" charset="0"/>
              <a:sym typeface="Fedra Sans Pro Light" pitchFamily="34" charset="0"/>
            </a:endParaRPr>
          </a:p>
        </p:txBody>
      </p:sp>
      <p:sp>
        <p:nvSpPr>
          <p:cNvPr id="5" name="Прямоугольник 4"/>
          <p:cNvSpPr/>
          <p:nvPr/>
        </p:nvSpPr>
        <p:spPr>
          <a:xfrm>
            <a:off x="646176" y="3752723"/>
            <a:ext cx="5200442" cy="646331"/>
          </a:xfrm>
          <a:prstGeom prst="rect">
            <a:avLst/>
          </a:prstGeom>
        </p:spPr>
        <p:txBody>
          <a:bodyPr wrap="square">
            <a:spAutoFit/>
          </a:bodyPr>
          <a:lstStyle/>
          <a:p>
            <a:r>
              <a:rPr lang="ru-RU" b="1" dirty="0" err="1" smtClean="0">
                <a:solidFill>
                  <a:schemeClr val="bg1"/>
                </a:solidFill>
                <a:latin typeface="+mn-lt"/>
              </a:rPr>
              <a:t>Мухамметова</a:t>
            </a:r>
            <a:r>
              <a:rPr lang="ru-RU" b="1" dirty="0" smtClean="0">
                <a:solidFill>
                  <a:schemeClr val="bg1"/>
                </a:solidFill>
                <a:latin typeface="+mn-lt"/>
              </a:rPr>
              <a:t> Н. Е.,</a:t>
            </a:r>
          </a:p>
          <a:p>
            <a:r>
              <a:rPr lang="ru-RU" b="1" dirty="0" smtClean="0">
                <a:solidFill>
                  <a:schemeClr val="bg1"/>
                </a:solidFill>
                <a:latin typeface="+mn-lt"/>
              </a:rPr>
              <a:t> учитель начальных классов</a:t>
            </a:r>
            <a:endParaRPr lang="ru-RU" b="1" dirty="0">
              <a:solidFill>
                <a:schemeClr val="bg1"/>
              </a:solidFill>
              <a:latin typeface="+mn-lt"/>
            </a:endParaRPr>
          </a:p>
        </p:txBody>
      </p:sp>
      <p:pic>
        <p:nvPicPr>
          <p:cNvPr id="1026" name="Picture 2"/>
          <p:cNvPicPr>
            <a:picLocks noChangeAspect="1" noChangeArrowheads="1"/>
          </p:cNvPicPr>
          <p:nvPr/>
        </p:nvPicPr>
        <p:blipFill>
          <a:blip r:embed="rId2"/>
          <a:srcRect/>
          <a:stretch>
            <a:fillRect/>
          </a:stretch>
        </p:blipFill>
        <p:spPr bwMode="auto">
          <a:xfrm>
            <a:off x="7961514" y="4041464"/>
            <a:ext cx="1084512" cy="1084512"/>
          </a:xfrm>
          <a:prstGeom prst="rect">
            <a:avLst/>
          </a:prstGeom>
          <a:noFill/>
          <a:ln w="9525">
            <a:noFill/>
            <a:miter lim="800000"/>
            <a:headEnd/>
            <a:tailEnd/>
          </a:ln>
          <a:effectLst/>
        </p:spPr>
      </p:pic>
      <p:sp>
        <p:nvSpPr>
          <p:cNvPr id="8" name="TextBox 7"/>
          <p:cNvSpPr txBox="1"/>
          <p:nvPr/>
        </p:nvSpPr>
        <p:spPr>
          <a:xfrm>
            <a:off x="6177064" y="963038"/>
            <a:ext cx="2723745" cy="1231106"/>
          </a:xfrm>
          <a:prstGeom prst="rect">
            <a:avLst/>
          </a:prstGeom>
          <a:noFill/>
        </p:spPr>
        <p:txBody>
          <a:bodyPr wrap="square" rtlCol="0">
            <a:spAutoFit/>
          </a:bodyPr>
          <a:lstStyle/>
          <a:p>
            <a:pPr algn="ctr"/>
            <a:r>
              <a:rPr lang="ru-RU" sz="1400" b="1" dirty="0" smtClean="0">
                <a:solidFill>
                  <a:schemeClr val="bg1"/>
                </a:solidFill>
                <a:latin typeface="+mn-lt"/>
              </a:rPr>
              <a:t>Педагогический проект</a:t>
            </a:r>
          </a:p>
          <a:p>
            <a:pPr algn="ctr"/>
            <a:r>
              <a:rPr lang="ru-RU" sz="1400" b="1" dirty="0" smtClean="0">
                <a:solidFill>
                  <a:schemeClr val="bg1"/>
                </a:solidFill>
                <a:latin typeface="+mn-lt"/>
              </a:rPr>
              <a:t>МБОУ « Школа № 22 - </a:t>
            </a:r>
          </a:p>
          <a:p>
            <a:pPr algn="ctr"/>
            <a:r>
              <a:rPr lang="ru-RU" sz="1400" b="1" dirty="0" smtClean="0">
                <a:solidFill>
                  <a:schemeClr val="bg1"/>
                </a:solidFill>
                <a:latin typeface="+mn-lt"/>
              </a:rPr>
              <a:t>Центр Образования»</a:t>
            </a:r>
          </a:p>
          <a:p>
            <a:pPr algn="ctr"/>
            <a:r>
              <a:rPr lang="ru-RU" sz="1400" b="1" dirty="0" smtClean="0">
                <a:solidFill>
                  <a:schemeClr val="bg1"/>
                </a:solidFill>
                <a:latin typeface="+mn-lt"/>
              </a:rPr>
              <a:t>Советского района г. Казани</a:t>
            </a:r>
          </a:p>
          <a:p>
            <a:endParaRPr lang="ru-RU" dirty="0"/>
          </a:p>
        </p:txBody>
      </p:sp>
    </p:spTree>
    <p:extLst>
      <p:ext uri="{BB962C8B-B14F-4D97-AF65-F5344CB8AC3E}">
        <p14:creationId xmlns="" xmlns:p14="http://schemas.microsoft.com/office/powerpoint/2010/main" val="17236409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29191" y="525453"/>
            <a:ext cx="4114800" cy="400110"/>
          </a:xfrm>
          <a:prstGeom prst="rect">
            <a:avLst/>
          </a:prstGeom>
          <a:noFill/>
        </p:spPr>
        <p:txBody>
          <a:bodyPr wrap="square" rtlCol="0">
            <a:spAutoFit/>
          </a:bodyPr>
          <a:lstStyle/>
          <a:p>
            <a:pPr algn="ctr"/>
            <a:r>
              <a:rPr lang="ru-RU" sz="2000" b="1" dirty="0" smtClean="0">
                <a:solidFill>
                  <a:schemeClr val="accent2"/>
                </a:solidFill>
                <a:latin typeface="+mn-lt"/>
              </a:rPr>
              <a:t>этап вовлечения</a:t>
            </a:r>
            <a:endParaRPr lang="ru-RU" sz="2000" b="1" dirty="0">
              <a:solidFill>
                <a:schemeClr val="accent2"/>
              </a:solidFill>
              <a:latin typeface="+mn-lt"/>
            </a:endParaRPr>
          </a:p>
        </p:txBody>
      </p:sp>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В начале урока я вам расскажу притчу. Однажды падишах решил подвергнуть испытанию своих</a:t>
            </a:r>
            <a:r>
              <a:rPr kumimoji="0" lang="ru-RU" sz="900" b="1" i="0" u="none" strike="noStrike" cap="none" normalizeH="0" baseline="0" smtClean="0">
                <a:ln>
                  <a:noFill/>
                </a:ln>
                <a:solidFill>
                  <a:srgbClr val="333333"/>
                </a:solidFill>
                <a:effectLst/>
                <a:latin typeface="Calibri"/>
                <a:ea typeface="Calibri" pitchFamily="34" charset="0"/>
                <a:cs typeface="Times New Roman" pitchFamily="18" charset="0"/>
              </a:rPr>
              <a:t> </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визирей.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О мои подданные!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 обратился к ним падишах,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 у меня есть для вас трудная задача, и я хотел бы знать, кто сможет решить ее</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 Он повел своих подданных в сад, в углу которого была ржавая железная двери с огромным замком.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Тот, кто сможет открыть эту дверь, станет моим первым визирем</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 сказал он и отошел в сторону. Одни придворные только качали головами, другие стали разглядывать замок, третьи начали неуверенно толкать дверь, но они были убеждены, что не смогут открыть ее</a:t>
            </a:r>
            <a:r>
              <a:rPr kumimoji="0" lang="ru-RU" sz="900" b="1" i="0" u="none" strike="noStrike" cap="none" normalizeH="0" baseline="0" smtClean="0">
                <a:ln>
                  <a:noFill/>
                </a:ln>
                <a:solidFill>
                  <a:srgbClr val="333333"/>
                </a:solidFill>
                <a:effectLst/>
                <a:latin typeface="Helvetica"/>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 </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Один за другим они отходили от двери. Но один визирь внимательно осмотрел дверь, ощупал замок и изо всех сил нажал на дверь. Он толкал ее и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 о чудо!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 она стала поддаваться, появилась сначала узкая щель, а потом дверь стала двигаться все быстрее и раскрылась. Тогда падишах сказал: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Ты станешь первым визирем</a:t>
            </a:r>
            <a:r>
              <a:rPr kumimoji="0" lang="ru-RU" sz="900" b="1" i="0" u="none" strike="noStrike" cap="none" normalizeH="0" baseline="0" smtClean="0">
                <a:ln>
                  <a:noFill/>
                </a:ln>
                <a:solidFill>
                  <a:srgbClr val="333333"/>
                </a:solidFill>
                <a:effectLst/>
                <a:latin typeface="Helvetica"/>
                <a:ea typeface="Calibri" pitchFamily="34" charset="0"/>
                <a:cs typeface="Times New Roman" pitchFamily="18" charset="0"/>
              </a:rPr>
              <a:t>, потому что полагаешься не только на то, что видишь и слышишь, но веришь в собственные силы</a:t>
            </a:r>
            <a:r>
              <a:rPr kumimoji="0" lang="ru-RU" sz="900" b="1"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1" i="0" u="none" strike="noStrike" cap="none" normalizeH="0" baseline="0" smtClean="0">
                <a:ln>
                  <a:noFill/>
                </a:ln>
                <a:solidFill>
                  <a:srgbClr val="333333"/>
                </a:solidFill>
                <a:effectLst/>
                <a:latin typeface="Helvetica"/>
                <a:ea typeface="Calibri" pitchFamily="34" charset="0"/>
                <a:cs typeface="Times New Roman" pitchFamily="18" charset="0"/>
              </a:rPr>
              <a:t>.</a:t>
            </a:r>
            <a:r>
              <a:rPr kumimoji="0" lang="ru-RU" sz="900" b="1" i="0" u="none" strike="noStrike" cap="none" normalizeH="0" baseline="0" smtClean="0">
                <a:ln>
                  <a:noFill/>
                </a:ln>
                <a:solidFill>
                  <a:srgbClr val="333333"/>
                </a:solidFill>
                <a:effectLst/>
                <a:latin typeface="Calibri"/>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
        <p:nvSpPr>
          <p:cNvPr id="5" name="TextBox 4"/>
          <p:cNvSpPr txBox="1"/>
          <p:nvPr/>
        </p:nvSpPr>
        <p:spPr>
          <a:xfrm>
            <a:off x="683288" y="1055077"/>
            <a:ext cx="7506119" cy="3600986"/>
          </a:xfrm>
          <a:prstGeom prst="rect">
            <a:avLst/>
          </a:prstGeom>
          <a:noFill/>
        </p:spPr>
        <p:txBody>
          <a:bodyPr wrap="square" rtlCol="0">
            <a:spAutoFit/>
          </a:bodyPr>
          <a:lstStyle/>
          <a:p>
            <a:r>
              <a:rPr lang="ru-RU" sz="1200" dirty="0" smtClean="0"/>
              <a:t>1) Прослушать притчу</a:t>
            </a:r>
          </a:p>
          <a:p>
            <a:r>
              <a:rPr lang="ru-RU" sz="1200" dirty="0" smtClean="0"/>
              <a:t>2) Выделить главную мысль притчи</a:t>
            </a:r>
          </a:p>
          <a:p>
            <a:pPr algn="just">
              <a:lnSpc>
                <a:spcPct val="150000"/>
              </a:lnSpc>
            </a:pPr>
            <a:r>
              <a:rPr lang="ru-RU" sz="1200" dirty="0" smtClean="0"/>
              <a:t>	  Однажды падишах решил подвергнуть испытанию своих визирей. « У меня для вас есть трудная задача,- обратился он к своим визирям, -  я хотел бы знать, кто ее сможет решить.» Он повел своих подданных в сад, где в углу стояла ржавая железная дверь с огромным замком. « Тот, кто сможет открыть эту дверь, станет моим первым  визирем, - сказал падишах и отошел в сторону. Одни придворные только качали головами, другие рассматривали замок, третьи стали неуверенно толкать дверь, но они были убеждены, что не смогут открыть дверь. Один за другим они отходили от двери. Но один визирь внимательно осмотрел дверь, ощупал замок и изо всех сил нажал на дверь. Он толкал ее и – о чудо -  она стала поддаваться, появилась сначала узкая щель, а потом дверь стала двигаться быстрее и раскрылась. Тогда падишах сказал: </a:t>
            </a:r>
            <a:r>
              <a:rPr lang="ru-RU" sz="1200" b="1" dirty="0" smtClean="0">
                <a:solidFill>
                  <a:schemeClr val="accent2"/>
                </a:solidFill>
              </a:rPr>
              <a:t>« Ты станешь моим первым визирем, потому что полагаешься не только на то, что видишь и слышишь, но веришь в собственные силы</a:t>
            </a:r>
            <a:r>
              <a:rPr lang="ru-RU" sz="1200" dirty="0" smtClean="0"/>
              <a:t>.».</a:t>
            </a:r>
          </a:p>
          <a:p>
            <a:pPr algn="just">
              <a:lnSpc>
                <a:spcPct val="150000"/>
              </a:lnSpc>
            </a:pPr>
            <a:endParaRPr lang="ru-RU" sz="1200" dirty="0" smtClean="0"/>
          </a:p>
          <a:p>
            <a:r>
              <a:rPr lang="ru-RU" sz="1200" b="1" dirty="0" smtClean="0"/>
              <a:t>У: </a:t>
            </a:r>
            <a:r>
              <a:rPr lang="ru-RU" sz="1200" dirty="0" smtClean="0"/>
              <a:t>Я вижу , что нам не терпится начать работу. ( мобилизация активности или педагогическое внушение)</a:t>
            </a:r>
          </a:p>
          <a:p>
            <a:r>
              <a:rPr lang="ru-RU" sz="1200" dirty="0" smtClean="0"/>
              <a:t> </a:t>
            </a:r>
            <a:endParaRPr lang="ru-RU" sz="1200" dirty="0"/>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smtClean="0">
                <a:ln>
                  <a:noFill/>
                </a:ln>
                <a:solidFill>
                  <a:srgbClr val="333333"/>
                </a:solidFill>
                <a:effectLst/>
                <a:latin typeface="Helvetica" charset="-52"/>
                <a:ea typeface="Calibri" pitchFamily="34" charset="0"/>
                <a:cs typeface="Times New Roman" pitchFamily="18" charset="0"/>
              </a:rPr>
              <a:t>В начале урока я вам расскажу притчу. Однажды падишах решил подвергнуть испытанию своих</a:t>
            </a:r>
            <a:r>
              <a:rPr kumimoji="0" lang="ru-RU" sz="900" b="1" i="0" u="none" strike="noStrike" cap="none" normalizeH="0" baseline="0" smtClean="0">
                <a:ln>
                  <a:noFill/>
                </a:ln>
                <a:solidFill>
                  <a:srgbClr val="333333"/>
                </a:solidFill>
                <a:effectLst/>
                <a:latin typeface="Calibri"/>
                <a:ea typeface="Calibri" pitchFamily="34" charset="0"/>
                <a:cs typeface="Times New Roman" pitchFamily="18" charset="0"/>
              </a:rPr>
              <a:t> </a:t>
            </a:r>
            <a:r>
              <a:rPr kumimoji="0" lang="ru-RU" sz="900" b="0" i="0" u="none" strike="noStrike" cap="none" normalizeH="0" baseline="0" smtClean="0">
                <a:ln>
                  <a:noFill/>
                </a:ln>
                <a:solidFill>
                  <a:srgbClr val="333333"/>
                </a:solidFill>
                <a:effectLst/>
                <a:latin typeface="Helvetica" charset="-52"/>
                <a:ea typeface="Calibri" pitchFamily="34" charset="0"/>
                <a:cs typeface="Times New Roman" pitchFamily="18" charset="0"/>
              </a:rPr>
              <a:t>визирей.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charset="-52"/>
                <a:ea typeface="Calibri" pitchFamily="34" charset="0"/>
                <a:cs typeface="Times New Roman" pitchFamily="18" charset="0"/>
              </a:rPr>
              <a:t>О мои подданные!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charset="-52"/>
                <a:ea typeface="Calibri" pitchFamily="34" charset="0"/>
                <a:cs typeface="Times New Roman" pitchFamily="18" charset="0"/>
              </a:rPr>
              <a:t> обратился к ним падишах,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charset="-52"/>
                <a:ea typeface="Calibri" pitchFamily="34" charset="0"/>
                <a:cs typeface="Times New Roman" pitchFamily="18" charset="0"/>
              </a:rPr>
              <a:t> у меня есть для вас трудная задача, и я хотел бы знать, кто сможет решить ее</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charset="-52"/>
                <a:ea typeface="Calibri" pitchFamily="34" charset="0"/>
                <a:cs typeface="Times New Roman" pitchFamily="18" charset="0"/>
              </a:rPr>
              <a:t>. Он повел своих подданных в сад, в углу которого была ржавая железная двери с огромным замком.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charset="-52"/>
                <a:ea typeface="Calibri" pitchFamily="34" charset="0"/>
                <a:cs typeface="Times New Roman" pitchFamily="18" charset="0"/>
              </a:rPr>
              <a:t>Тот, кто сможет открыть эту дверь, станет моим первым визирем</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charset="-52"/>
                <a:ea typeface="Calibri" pitchFamily="34" charset="0"/>
                <a:cs typeface="Times New Roman" pitchFamily="18" charset="0"/>
              </a:rPr>
              <a:t>,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charset="-52"/>
                <a:ea typeface="Calibri" pitchFamily="34" charset="0"/>
                <a:cs typeface="Times New Roman" pitchFamily="18" charset="0"/>
              </a:rPr>
              <a:t> сказал он и отошел в сторону. Одни придворные только качали головами, другие стали разглядывать замок, третьи начали неуверенно толкать дверь, но они были убеждены, что не смогут открыть ее</a:t>
            </a:r>
            <a:r>
              <a:rPr kumimoji="0" lang="ru-RU" sz="900" b="1" i="0" u="none" strike="noStrike" cap="none" normalizeH="0" baseline="0" smtClean="0">
                <a:ln>
                  <a:noFill/>
                </a:ln>
                <a:solidFill>
                  <a:srgbClr val="333333"/>
                </a:solidFill>
                <a:effectLst/>
                <a:latin typeface="Helvetica" charset="-52"/>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 </a:t>
            </a:r>
            <a:r>
              <a:rPr kumimoji="0" lang="ru-RU" sz="900" b="0" i="0" u="none" strike="noStrike" cap="none" normalizeH="0" baseline="0" smtClean="0">
                <a:ln>
                  <a:noFill/>
                </a:ln>
                <a:solidFill>
                  <a:srgbClr val="333333"/>
                </a:solidFill>
                <a:effectLst/>
                <a:latin typeface="Helvetica" charset="-52"/>
                <a:ea typeface="Calibri" pitchFamily="34" charset="0"/>
                <a:cs typeface="Times New Roman" pitchFamily="18" charset="0"/>
              </a:rPr>
              <a:t>Один за другим они отходили от двери. Но один визирь внимательно осмотрел дверь, ощупал замок и изо всех сил нажал на дверь. Он толкал ее и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charset="-52"/>
                <a:ea typeface="Calibri" pitchFamily="34" charset="0"/>
                <a:cs typeface="Times New Roman" pitchFamily="18" charset="0"/>
              </a:rPr>
              <a:t> о чудо!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charset="-52"/>
                <a:ea typeface="Calibri" pitchFamily="34" charset="0"/>
                <a:cs typeface="Times New Roman" pitchFamily="18" charset="0"/>
              </a:rPr>
              <a:t> она стала поддаваться, появилась сначала узкая щель, а потом дверь стала двигаться все быстрее и раскрылась. Тогда падишах сказал: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charset="-52"/>
                <a:ea typeface="Calibri" pitchFamily="34" charset="0"/>
                <a:cs typeface="Times New Roman" pitchFamily="18" charset="0"/>
              </a:rPr>
              <a:t>Ты станешь первым визирем</a:t>
            </a:r>
            <a:r>
              <a:rPr kumimoji="0" lang="ru-RU" sz="900" b="1" i="0" u="none" strike="noStrike" cap="none" normalizeH="0" baseline="0" smtClean="0">
                <a:ln>
                  <a:noFill/>
                </a:ln>
                <a:solidFill>
                  <a:srgbClr val="333333"/>
                </a:solidFill>
                <a:effectLst/>
                <a:latin typeface="Helvetica" charset="-52"/>
                <a:ea typeface="Calibri" pitchFamily="34" charset="0"/>
                <a:cs typeface="Times New Roman" pitchFamily="18" charset="0"/>
              </a:rPr>
              <a:t>, потому что полагаешься не только на то, что видишь и слышишь, но веришь в собственные силы</a:t>
            </a:r>
            <a:r>
              <a:rPr kumimoji="0" lang="ru-RU" sz="900" b="1"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1" i="0" u="none" strike="noStrike" cap="none" normalizeH="0" baseline="0" smtClean="0">
                <a:ln>
                  <a:noFill/>
                </a:ln>
                <a:solidFill>
                  <a:srgbClr val="333333"/>
                </a:solidFill>
                <a:effectLst/>
                <a:latin typeface="Helvetica" charset="-52"/>
                <a:ea typeface="Calibri" pitchFamily="34" charset="0"/>
                <a:cs typeface="Times New Roman" pitchFamily="18" charset="0"/>
              </a:rPr>
              <a:t>.</a:t>
            </a:r>
            <a:r>
              <a:rPr kumimoji="0" lang="ru-RU" sz="900" b="1" i="0" u="none" strike="noStrike" cap="none" normalizeH="0" baseline="0" smtClean="0">
                <a:ln>
                  <a:noFill/>
                </a:ln>
                <a:solidFill>
                  <a:srgbClr val="333333"/>
                </a:solidFill>
                <a:effectLst/>
                <a:latin typeface="Calibri"/>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7" name="Picture 2"/>
          <p:cNvPicPr>
            <a:picLocks noChangeAspect="1" noChangeArrowheads="1"/>
          </p:cNvPicPr>
          <p:nvPr/>
        </p:nvPicPr>
        <p:blipFill>
          <a:blip r:embed="rId2"/>
          <a:srcRect/>
          <a:stretch>
            <a:fillRect/>
          </a:stretch>
        </p:blipFill>
        <p:spPr bwMode="auto">
          <a:xfrm>
            <a:off x="7692053" y="3667648"/>
            <a:ext cx="1006771" cy="10067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7982" y="603115"/>
            <a:ext cx="4649821" cy="400110"/>
          </a:xfrm>
          <a:prstGeom prst="rect">
            <a:avLst/>
          </a:prstGeom>
          <a:noFill/>
        </p:spPr>
        <p:txBody>
          <a:bodyPr wrap="square" rtlCol="0">
            <a:spAutoFit/>
          </a:bodyPr>
          <a:lstStyle/>
          <a:p>
            <a:pPr algn="ctr"/>
            <a:r>
              <a:rPr lang="ru-RU" sz="2000" b="1" dirty="0" smtClean="0">
                <a:solidFill>
                  <a:schemeClr val="accent2"/>
                </a:solidFill>
              </a:rPr>
              <a:t>этап вызова</a:t>
            </a:r>
            <a:endParaRPr lang="ru-RU" sz="2000" b="1" dirty="0">
              <a:solidFill>
                <a:schemeClr val="accent2"/>
              </a:solidFill>
            </a:endParaRPr>
          </a:p>
        </p:txBody>
      </p:sp>
      <p:sp>
        <p:nvSpPr>
          <p:cNvPr id="3" name="TextBox 2"/>
          <p:cNvSpPr txBox="1"/>
          <p:nvPr/>
        </p:nvSpPr>
        <p:spPr>
          <a:xfrm>
            <a:off x="233464" y="880115"/>
            <a:ext cx="2276272" cy="646331"/>
          </a:xfrm>
          <a:prstGeom prst="rect">
            <a:avLst/>
          </a:prstGeom>
          <a:solidFill>
            <a:schemeClr val="accent3"/>
          </a:solidFill>
        </p:spPr>
        <p:txBody>
          <a:bodyPr wrap="square" rtlCol="0">
            <a:spAutoFit/>
          </a:bodyPr>
          <a:lstStyle/>
          <a:p>
            <a:r>
              <a:rPr lang="ru-RU" sz="1200" b="1" dirty="0" smtClean="0">
                <a:solidFill>
                  <a:schemeClr val="accent1"/>
                </a:solidFill>
              </a:rPr>
              <a:t>Тема: Имя прилагательное – часть речи. Определение роли прилагательных в речи.</a:t>
            </a:r>
            <a:endParaRPr lang="ru-RU" sz="1200" b="1" dirty="0">
              <a:solidFill>
                <a:schemeClr val="accent1"/>
              </a:solidFill>
            </a:endParaRPr>
          </a:p>
        </p:txBody>
      </p:sp>
      <p:sp>
        <p:nvSpPr>
          <p:cNvPr id="4" name="TextBox 3"/>
          <p:cNvSpPr txBox="1"/>
          <p:nvPr/>
        </p:nvSpPr>
        <p:spPr>
          <a:xfrm>
            <a:off x="2714018" y="972448"/>
            <a:ext cx="5826868" cy="1200329"/>
          </a:xfrm>
          <a:prstGeom prst="rect">
            <a:avLst/>
          </a:prstGeom>
          <a:noFill/>
        </p:spPr>
        <p:txBody>
          <a:bodyPr wrap="square" rtlCol="0">
            <a:spAutoFit/>
          </a:bodyPr>
          <a:lstStyle/>
          <a:p>
            <a:r>
              <a:rPr lang="ru-RU" sz="1200" dirty="0" smtClean="0"/>
              <a:t>1) Нахождение в названии темы изучаемого понятия. ( актуализация знаний)</a:t>
            </a:r>
          </a:p>
          <a:p>
            <a:r>
              <a:rPr lang="ru-RU" sz="1200" dirty="0" smtClean="0"/>
              <a:t>Работа в группах по 4 человека, когда одна пара детей поворачивается к своим соседям, сидящим сзади. Составление </a:t>
            </a:r>
            <a:r>
              <a:rPr lang="ru-RU" sz="1200" b="1" dirty="0" smtClean="0">
                <a:solidFill>
                  <a:schemeClr val="accent2"/>
                </a:solidFill>
              </a:rPr>
              <a:t>кластера. </a:t>
            </a:r>
            <a:r>
              <a:rPr lang="ru-RU" sz="1200" dirty="0" smtClean="0"/>
              <a:t>Ключевое слово « прилагательное». Один из группы презентует кластер. Ребята других групп добавляют по возможности.</a:t>
            </a:r>
          </a:p>
          <a:p>
            <a:endParaRPr lang="ru-RU" sz="1200" dirty="0" smtClean="0"/>
          </a:p>
          <a:p>
            <a:endParaRPr lang="ru-RU" sz="1200" dirty="0"/>
          </a:p>
        </p:txBody>
      </p:sp>
      <p:sp>
        <p:nvSpPr>
          <p:cNvPr id="5" name="Овал 4"/>
          <p:cNvSpPr/>
          <p:nvPr/>
        </p:nvSpPr>
        <p:spPr>
          <a:xfrm>
            <a:off x="3929975" y="1964987"/>
            <a:ext cx="875489" cy="661482"/>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chemeClr val="accent2"/>
                </a:solidFill>
              </a:rPr>
              <a:t>прилагательное</a:t>
            </a:r>
            <a:endParaRPr lang="ru-RU" sz="1200" b="1" dirty="0">
              <a:solidFill>
                <a:schemeClr val="accent2"/>
              </a:solidFill>
            </a:endParaRPr>
          </a:p>
        </p:txBody>
      </p:sp>
      <p:cxnSp>
        <p:nvCxnSpPr>
          <p:cNvPr id="7" name="Прямая со стрелкой 6"/>
          <p:cNvCxnSpPr/>
          <p:nvPr/>
        </p:nvCxnSpPr>
        <p:spPr>
          <a:xfrm>
            <a:off x="4805464" y="2172776"/>
            <a:ext cx="50583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Овал 7"/>
          <p:cNvSpPr/>
          <p:nvPr/>
        </p:nvSpPr>
        <p:spPr>
          <a:xfrm>
            <a:off x="5311301" y="1964987"/>
            <a:ext cx="972767" cy="41829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chemeClr val="accent2"/>
                </a:solidFill>
              </a:rPr>
              <a:t>Какой?</a:t>
            </a:r>
            <a:endParaRPr lang="ru-RU" sz="1200" dirty="0">
              <a:solidFill>
                <a:schemeClr val="accent2"/>
              </a:solidFill>
            </a:endParaRPr>
          </a:p>
        </p:txBody>
      </p:sp>
      <p:sp>
        <p:nvSpPr>
          <p:cNvPr id="13" name="Овал 12"/>
          <p:cNvSpPr/>
          <p:nvPr/>
        </p:nvSpPr>
        <p:spPr>
          <a:xfrm>
            <a:off x="5048655" y="2383277"/>
            <a:ext cx="933856" cy="486383"/>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chemeClr val="accent2"/>
                </a:solidFill>
              </a:rPr>
              <a:t>Какое?</a:t>
            </a:r>
            <a:endParaRPr lang="ru-RU" sz="1200" dirty="0">
              <a:solidFill>
                <a:schemeClr val="accent2"/>
              </a:solidFill>
            </a:endParaRPr>
          </a:p>
        </p:txBody>
      </p:sp>
      <p:cxnSp>
        <p:nvCxnSpPr>
          <p:cNvPr id="15" name="Прямая со стрелкой 14"/>
          <p:cNvCxnSpPr>
            <a:stCxn id="5" idx="6"/>
          </p:cNvCxnSpPr>
          <p:nvPr/>
        </p:nvCxnSpPr>
        <p:spPr>
          <a:xfrm>
            <a:off x="4805464" y="2295728"/>
            <a:ext cx="243191" cy="33074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Овал 15"/>
          <p:cNvSpPr/>
          <p:nvPr/>
        </p:nvSpPr>
        <p:spPr>
          <a:xfrm>
            <a:off x="4396902" y="2869660"/>
            <a:ext cx="914399" cy="466927"/>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chemeClr val="accent2"/>
                </a:solidFill>
              </a:rPr>
              <a:t>Какая?</a:t>
            </a:r>
            <a:endParaRPr lang="ru-RU" sz="1200" dirty="0">
              <a:solidFill>
                <a:schemeClr val="accent2"/>
              </a:solidFill>
            </a:endParaRPr>
          </a:p>
        </p:txBody>
      </p:sp>
      <p:cxnSp>
        <p:nvCxnSpPr>
          <p:cNvPr id="18" name="Прямая со стрелкой 17"/>
          <p:cNvCxnSpPr/>
          <p:nvPr/>
        </p:nvCxnSpPr>
        <p:spPr>
          <a:xfrm rot="16200000" flipH="1">
            <a:off x="4576864" y="2641059"/>
            <a:ext cx="243191" cy="2140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Овал 18"/>
          <p:cNvSpPr/>
          <p:nvPr/>
        </p:nvSpPr>
        <p:spPr>
          <a:xfrm>
            <a:off x="3375499" y="2869660"/>
            <a:ext cx="904672" cy="466927"/>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chemeClr val="accent2"/>
                </a:solidFill>
              </a:rPr>
              <a:t>Какие?</a:t>
            </a:r>
            <a:endParaRPr lang="ru-RU" sz="1200" dirty="0">
              <a:solidFill>
                <a:schemeClr val="accent2"/>
              </a:solidFill>
            </a:endParaRPr>
          </a:p>
        </p:txBody>
      </p:sp>
      <p:cxnSp>
        <p:nvCxnSpPr>
          <p:cNvPr id="21" name="Прямая со стрелкой 20"/>
          <p:cNvCxnSpPr/>
          <p:nvPr/>
        </p:nvCxnSpPr>
        <p:spPr>
          <a:xfrm rot="5400000">
            <a:off x="3910520" y="2645923"/>
            <a:ext cx="243191" cy="2042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2" name="Овал 21"/>
          <p:cNvSpPr/>
          <p:nvPr/>
        </p:nvSpPr>
        <p:spPr>
          <a:xfrm>
            <a:off x="6284069" y="1828801"/>
            <a:ext cx="749030" cy="3439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solidFill>
                  <a:schemeClr val="bg1"/>
                </a:solidFill>
              </a:rPr>
              <a:t>м .</a:t>
            </a:r>
            <a:r>
              <a:rPr lang="ru-RU" sz="1200" dirty="0" err="1" smtClean="0">
                <a:solidFill>
                  <a:schemeClr val="bg1"/>
                </a:solidFill>
              </a:rPr>
              <a:t>р</a:t>
            </a:r>
            <a:endParaRPr lang="ru-RU" sz="1200" dirty="0">
              <a:solidFill>
                <a:schemeClr val="bg1"/>
              </a:solidFill>
            </a:endParaRPr>
          </a:p>
        </p:txBody>
      </p:sp>
      <p:cxnSp>
        <p:nvCxnSpPr>
          <p:cNvPr id="24" name="Прямая со стрелкой 23"/>
          <p:cNvCxnSpPr/>
          <p:nvPr/>
        </p:nvCxnSpPr>
        <p:spPr>
          <a:xfrm>
            <a:off x="7363838" y="3336587"/>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Прямая соединительная линия 25"/>
          <p:cNvCxnSpPr>
            <a:stCxn id="8" idx="6"/>
            <a:endCxn id="22" idx="2"/>
          </p:cNvCxnSpPr>
          <p:nvPr/>
        </p:nvCxnSpPr>
        <p:spPr>
          <a:xfrm flipV="1">
            <a:off x="6284068" y="2000789"/>
            <a:ext cx="1" cy="173343"/>
          </a:xfrm>
          <a:prstGeom prst="line">
            <a:avLst/>
          </a:prstGeom>
        </p:spPr>
        <p:style>
          <a:lnRef idx="1">
            <a:schemeClr val="accent1"/>
          </a:lnRef>
          <a:fillRef idx="0">
            <a:schemeClr val="accent1"/>
          </a:fillRef>
          <a:effectRef idx="0">
            <a:schemeClr val="accent1"/>
          </a:effectRef>
          <a:fontRef idx="minor">
            <a:schemeClr val="tx1"/>
          </a:fontRef>
        </p:style>
      </p:cxnSp>
      <p:sp>
        <p:nvSpPr>
          <p:cNvPr id="27" name="Овал 26"/>
          <p:cNvSpPr/>
          <p:nvPr/>
        </p:nvSpPr>
        <p:spPr>
          <a:xfrm>
            <a:off x="6167336" y="2383277"/>
            <a:ext cx="661481" cy="28890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t>с .</a:t>
            </a:r>
            <a:r>
              <a:rPr lang="ru-RU" sz="1200" dirty="0" err="1" smtClean="0"/>
              <a:t>р</a:t>
            </a:r>
            <a:endParaRPr lang="ru-RU" sz="1200" dirty="0"/>
          </a:p>
        </p:txBody>
      </p:sp>
      <p:cxnSp>
        <p:nvCxnSpPr>
          <p:cNvPr id="29" name="Прямая соединительная линия 28"/>
          <p:cNvCxnSpPr>
            <a:stCxn id="13" idx="6"/>
            <a:endCxn id="27" idx="2"/>
          </p:cNvCxnSpPr>
          <p:nvPr/>
        </p:nvCxnSpPr>
        <p:spPr>
          <a:xfrm flipV="1">
            <a:off x="5982511" y="2527732"/>
            <a:ext cx="184825" cy="98737"/>
          </a:xfrm>
          <a:prstGeom prst="line">
            <a:avLst/>
          </a:prstGeom>
        </p:spPr>
        <p:style>
          <a:lnRef idx="1">
            <a:schemeClr val="accent1"/>
          </a:lnRef>
          <a:fillRef idx="0">
            <a:schemeClr val="accent1"/>
          </a:fillRef>
          <a:effectRef idx="0">
            <a:schemeClr val="accent1"/>
          </a:effectRef>
          <a:fontRef idx="minor">
            <a:schemeClr val="tx1"/>
          </a:fontRef>
        </p:style>
      </p:cxnSp>
      <p:sp>
        <p:nvSpPr>
          <p:cNvPr id="30" name="Овал 29"/>
          <p:cNvSpPr/>
          <p:nvPr/>
        </p:nvSpPr>
        <p:spPr>
          <a:xfrm>
            <a:off x="5486400" y="2996119"/>
            <a:ext cx="680936" cy="3404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t>ж .</a:t>
            </a:r>
            <a:r>
              <a:rPr lang="ru-RU" sz="1200" dirty="0" err="1" smtClean="0"/>
              <a:t>р</a:t>
            </a:r>
            <a:endParaRPr lang="ru-RU" sz="1200" dirty="0"/>
          </a:p>
        </p:txBody>
      </p:sp>
      <p:cxnSp>
        <p:nvCxnSpPr>
          <p:cNvPr id="32" name="Прямая соединительная линия 31"/>
          <p:cNvCxnSpPr>
            <a:stCxn id="16" idx="6"/>
            <a:endCxn id="30" idx="2"/>
          </p:cNvCxnSpPr>
          <p:nvPr/>
        </p:nvCxnSpPr>
        <p:spPr>
          <a:xfrm>
            <a:off x="5311301" y="3103124"/>
            <a:ext cx="175099" cy="63229"/>
          </a:xfrm>
          <a:prstGeom prst="line">
            <a:avLst/>
          </a:prstGeom>
        </p:spPr>
        <p:style>
          <a:lnRef idx="1">
            <a:schemeClr val="accent1"/>
          </a:lnRef>
          <a:fillRef idx="0">
            <a:schemeClr val="accent1"/>
          </a:fillRef>
          <a:effectRef idx="0">
            <a:schemeClr val="accent1"/>
          </a:effectRef>
          <a:fontRef idx="minor">
            <a:schemeClr val="tx1"/>
          </a:fontRef>
        </p:style>
      </p:cxnSp>
      <p:sp>
        <p:nvSpPr>
          <p:cNvPr id="33" name="Овал 32"/>
          <p:cNvSpPr/>
          <p:nvPr/>
        </p:nvSpPr>
        <p:spPr>
          <a:xfrm>
            <a:off x="3929975" y="3336586"/>
            <a:ext cx="875489" cy="31128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smtClean="0"/>
              <a:t>Мн.ч</a:t>
            </a:r>
            <a:endParaRPr lang="ru-RU" sz="1200" dirty="0"/>
          </a:p>
        </p:txBody>
      </p:sp>
      <p:cxnSp>
        <p:nvCxnSpPr>
          <p:cNvPr id="35" name="Прямая соединительная линия 34"/>
          <p:cNvCxnSpPr>
            <a:stCxn id="19" idx="5"/>
            <a:endCxn id="33" idx="0"/>
          </p:cNvCxnSpPr>
          <p:nvPr/>
        </p:nvCxnSpPr>
        <p:spPr>
          <a:xfrm rot="16200000" flipH="1">
            <a:off x="4223513" y="3192378"/>
            <a:ext cx="68379" cy="220035"/>
          </a:xfrm>
          <a:prstGeom prst="line">
            <a:avLst/>
          </a:prstGeom>
        </p:spPr>
        <p:style>
          <a:lnRef idx="1">
            <a:schemeClr val="accent1"/>
          </a:lnRef>
          <a:fillRef idx="0">
            <a:schemeClr val="accent1"/>
          </a:fillRef>
          <a:effectRef idx="0">
            <a:schemeClr val="accent1"/>
          </a:effectRef>
          <a:fontRef idx="minor">
            <a:schemeClr val="tx1"/>
          </a:fontRef>
        </p:style>
      </p:cxnSp>
      <p:sp>
        <p:nvSpPr>
          <p:cNvPr id="36" name="Овал 35"/>
          <p:cNvSpPr/>
          <p:nvPr/>
        </p:nvSpPr>
        <p:spPr>
          <a:xfrm>
            <a:off x="2937754" y="1828801"/>
            <a:ext cx="992222" cy="46692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000" dirty="0" smtClean="0"/>
              <a:t>Признак</a:t>
            </a:r>
          </a:p>
          <a:p>
            <a:pPr algn="ctr"/>
            <a:r>
              <a:rPr lang="ru-RU" sz="1000" dirty="0" smtClean="0"/>
              <a:t>предмета</a:t>
            </a:r>
            <a:endParaRPr lang="ru-RU" sz="1000" dirty="0"/>
          </a:p>
        </p:txBody>
      </p:sp>
      <p:cxnSp>
        <p:nvCxnSpPr>
          <p:cNvPr id="38" name="Соединительная линия уступом 37"/>
          <p:cNvCxnSpPr/>
          <p:nvPr/>
        </p:nvCxnSpPr>
        <p:spPr>
          <a:xfrm>
            <a:off x="3929975" y="1964987"/>
            <a:ext cx="217710" cy="1588"/>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564202" y="3842426"/>
            <a:ext cx="6974733" cy="830997"/>
          </a:xfrm>
          <a:prstGeom prst="rect">
            <a:avLst/>
          </a:prstGeom>
          <a:noFill/>
        </p:spPr>
        <p:txBody>
          <a:bodyPr wrap="square" rtlCol="0">
            <a:spAutoFit/>
          </a:bodyPr>
          <a:lstStyle/>
          <a:p>
            <a:r>
              <a:rPr lang="ru-RU" sz="1200" dirty="0" smtClean="0"/>
              <a:t>2) Сделать предположение относительно незнакомых понятий в название темы . ( прием прогнозирования)</a:t>
            </a:r>
          </a:p>
          <a:p>
            <a:r>
              <a:rPr lang="ru-RU" sz="1200" dirty="0" smtClean="0"/>
              <a:t>3)Что нового хочется узнать о прилагательном. Для чего используем прилагательное в устной и письменной речи. ( постановка цели и проблемы)</a:t>
            </a:r>
            <a:endParaRPr lang="ru-RU" sz="1200" dirty="0"/>
          </a:p>
        </p:txBody>
      </p:sp>
      <p:sp>
        <p:nvSpPr>
          <p:cNvPr id="42" name="TextBox 41"/>
          <p:cNvSpPr txBox="1"/>
          <p:nvPr/>
        </p:nvSpPr>
        <p:spPr>
          <a:xfrm>
            <a:off x="564202" y="603115"/>
            <a:ext cx="1741253" cy="276999"/>
          </a:xfrm>
          <a:prstGeom prst="rect">
            <a:avLst/>
          </a:prstGeom>
          <a:noFill/>
        </p:spPr>
        <p:txBody>
          <a:bodyPr wrap="square" rtlCol="0">
            <a:spAutoFit/>
          </a:bodyPr>
          <a:lstStyle/>
          <a:p>
            <a:pPr algn="ctr"/>
            <a:r>
              <a:rPr lang="ru-RU" sz="1200" b="1" dirty="0" smtClean="0"/>
              <a:t>УЧЕБНАЯ ДОСКА</a:t>
            </a:r>
            <a:endParaRPr lang="ru-RU" sz="1200" b="1" dirty="0"/>
          </a:p>
        </p:txBody>
      </p:sp>
      <p:pic>
        <p:nvPicPr>
          <p:cNvPr id="43" name="Picture 2"/>
          <p:cNvPicPr>
            <a:picLocks noChangeAspect="1" noChangeArrowheads="1"/>
          </p:cNvPicPr>
          <p:nvPr/>
        </p:nvPicPr>
        <p:blipFill>
          <a:blip r:embed="rId2"/>
          <a:srcRect/>
          <a:stretch>
            <a:fillRect/>
          </a:stretch>
        </p:blipFill>
        <p:spPr bwMode="auto">
          <a:xfrm>
            <a:off x="7672276" y="3647871"/>
            <a:ext cx="1026548" cy="1026548"/>
          </a:xfrm>
          <a:prstGeom prst="rect">
            <a:avLst/>
          </a:prstGeom>
          <a:noFill/>
          <a:ln w="9525">
            <a:noFill/>
            <a:miter lim="800000"/>
            <a:headEnd/>
            <a:tailEnd/>
          </a:ln>
          <a:effectLst/>
        </p:spPr>
      </p:pic>
      <p:sp>
        <p:nvSpPr>
          <p:cNvPr id="45" name="Овал 44"/>
          <p:cNvSpPr/>
          <p:nvPr/>
        </p:nvSpPr>
        <p:spPr>
          <a:xfrm>
            <a:off x="2305456" y="2383277"/>
            <a:ext cx="1070044" cy="71984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000" dirty="0" smtClean="0"/>
              <a:t>Прилагается к существительному</a:t>
            </a:r>
            <a:endParaRPr lang="ru-RU" sz="1000" dirty="0"/>
          </a:p>
        </p:txBody>
      </p:sp>
      <p:cxnSp>
        <p:nvCxnSpPr>
          <p:cNvPr id="47" name="Прямая со стрелкой 46"/>
          <p:cNvCxnSpPr>
            <a:stCxn id="5" idx="2"/>
          </p:cNvCxnSpPr>
          <p:nvPr/>
        </p:nvCxnSpPr>
        <p:spPr>
          <a:xfrm rot="10800000" flipV="1">
            <a:off x="3375499" y="2295728"/>
            <a:ext cx="554476" cy="2320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69268" y="457200"/>
            <a:ext cx="4944965" cy="400110"/>
          </a:xfrm>
          <a:prstGeom prst="rect">
            <a:avLst/>
          </a:prstGeom>
          <a:noFill/>
        </p:spPr>
        <p:txBody>
          <a:bodyPr wrap="square" rtlCol="0">
            <a:spAutoFit/>
          </a:bodyPr>
          <a:lstStyle/>
          <a:p>
            <a:pPr algn="ctr"/>
            <a:r>
              <a:rPr lang="ru-RU" sz="2000" b="1" dirty="0" smtClean="0">
                <a:solidFill>
                  <a:schemeClr val="accent2"/>
                </a:solidFill>
              </a:rPr>
              <a:t>этап осмысления и рассуждения</a:t>
            </a:r>
            <a:endParaRPr lang="ru-RU" sz="2000" b="1" dirty="0">
              <a:solidFill>
                <a:schemeClr val="accent2"/>
              </a:solidFill>
            </a:endParaRPr>
          </a:p>
        </p:txBody>
      </p:sp>
      <p:sp>
        <p:nvSpPr>
          <p:cNvPr id="3" name="TextBox 2"/>
          <p:cNvSpPr txBox="1"/>
          <p:nvPr/>
        </p:nvSpPr>
        <p:spPr>
          <a:xfrm>
            <a:off x="700391" y="622570"/>
            <a:ext cx="1750978" cy="276999"/>
          </a:xfrm>
          <a:prstGeom prst="rect">
            <a:avLst/>
          </a:prstGeom>
          <a:noFill/>
        </p:spPr>
        <p:txBody>
          <a:bodyPr wrap="square" rtlCol="0">
            <a:spAutoFit/>
          </a:bodyPr>
          <a:lstStyle/>
          <a:p>
            <a:r>
              <a:rPr lang="ru-RU" sz="1200" b="1" dirty="0" smtClean="0"/>
              <a:t>УЧЕБНАЯ ДОСКА</a:t>
            </a:r>
            <a:endParaRPr lang="ru-RU" sz="1200" b="1" dirty="0"/>
          </a:p>
        </p:txBody>
      </p:sp>
      <p:sp>
        <p:nvSpPr>
          <p:cNvPr id="5" name="Прямоугольник 4"/>
          <p:cNvSpPr/>
          <p:nvPr/>
        </p:nvSpPr>
        <p:spPr>
          <a:xfrm>
            <a:off x="243191" y="899570"/>
            <a:ext cx="2208178" cy="73467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 name="Рисунок 5" descr="яблоко.jpg"/>
          <p:cNvPicPr>
            <a:picLocks noChangeAspect="1"/>
          </p:cNvPicPr>
          <p:nvPr/>
        </p:nvPicPr>
        <p:blipFill>
          <a:blip r:embed="rId2" cstate="print"/>
          <a:stretch>
            <a:fillRect/>
          </a:stretch>
        </p:blipFill>
        <p:spPr>
          <a:xfrm>
            <a:off x="403486" y="991902"/>
            <a:ext cx="593810" cy="527831"/>
          </a:xfrm>
          <a:prstGeom prst="rect">
            <a:avLst/>
          </a:prstGeom>
        </p:spPr>
      </p:pic>
      <p:sp>
        <p:nvSpPr>
          <p:cNvPr id="1740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В начале урока я вам расскажу притчу. Однажды падишах решил подвергнуть испытанию своих</a:t>
            </a:r>
            <a:r>
              <a:rPr kumimoji="0" lang="ru-RU" sz="900" b="1" i="0" u="none" strike="noStrike" cap="none" normalizeH="0" baseline="0" smtClean="0">
                <a:ln>
                  <a:noFill/>
                </a:ln>
                <a:solidFill>
                  <a:srgbClr val="333333"/>
                </a:solidFill>
                <a:effectLst/>
                <a:latin typeface="Calibri"/>
                <a:ea typeface="Calibri" pitchFamily="34" charset="0"/>
                <a:cs typeface="Times New Roman" pitchFamily="18" charset="0"/>
              </a:rPr>
              <a:t> </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визирей.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О мои подданные!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 обратился к ним падишах,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 у меня есть для вас трудная задача, и я хотел бы знать, кто сможет решить ее</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 Он повел своих подданных в сад, в углу которого была ржавая железная двери с огромным замком.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Тот, кто сможет открыть эту дверь, станет моим первым визирем</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 сказал он и отошел в сторону. Одни придворные только качали головами, другие стали разглядывать замок, третьи начали неуверенно толкать дверь, но они были убеждены, что не смогут открыть ее</a:t>
            </a:r>
            <a:r>
              <a:rPr kumimoji="0" lang="ru-RU" sz="900" b="1" i="0" u="none" strike="noStrike" cap="none" normalizeH="0" baseline="0" smtClean="0">
                <a:ln>
                  <a:noFill/>
                </a:ln>
                <a:solidFill>
                  <a:srgbClr val="333333"/>
                </a:solidFill>
                <a:effectLst/>
                <a:latin typeface="Helvetica"/>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 </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Один за другим они отходили от двери. Но один визирь внимательно осмотрел дверь, ощупал замок и изо всех сил нажал на дверь. Он толкал ее и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 о чудо!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 она стала поддаваться, появилась сначала узкая щель, а потом дверь стала двигаться все быстрее и раскрылась. Тогда падишах сказал: </a:t>
            </a:r>
            <a:r>
              <a:rPr kumimoji="0" lang="ru-RU" sz="900" b="0"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0" i="0" u="none" strike="noStrike" cap="none" normalizeH="0" baseline="0" smtClean="0">
                <a:ln>
                  <a:noFill/>
                </a:ln>
                <a:solidFill>
                  <a:srgbClr val="333333"/>
                </a:solidFill>
                <a:effectLst/>
                <a:latin typeface="Helvetica"/>
                <a:ea typeface="Calibri" pitchFamily="34" charset="0"/>
                <a:cs typeface="Times New Roman" pitchFamily="18" charset="0"/>
              </a:rPr>
              <a:t>Ты станешь первым визирем</a:t>
            </a:r>
            <a:r>
              <a:rPr kumimoji="0" lang="ru-RU" sz="900" b="1" i="0" u="none" strike="noStrike" cap="none" normalizeH="0" baseline="0" smtClean="0">
                <a:ln>
                  <a:noFill/>
                </a:ln>
                <a:solidFill>
                  <a:srgbClr val="333333"/>
                </a:solidFill>
                <a:effectLst/>
                <a:latin typeface="Helvetica"/>
                <a:ea typeface="Calibri" pitchFamily="34" charset="0"/>
                <a:cs typeface="Times New Roman" pitchFamily="18" charset="0"/>
              </a:rPr>
              <a:t>, потому что полагаешься не только на то, что видишь и слышишь, но веришь в собственные силы</a:t>
            </a:r>
            <a:r>
              <a:rPr kumimoji="0" lang="ru-RU" sz="900" b="1" i="0" u="none" strike="noStrike" cap="none" normalizeH="0" baseline="0" smtClean="0">
                <a:ln>
                  <a:noFill/>
                </a:ln>
                <a:solidFill>
                  <a:srgbClr val="333333"/>
                </a:solidFill>
                <a:effectLst/>
                <a:latin typeface="Calibri"/>
                <a:ea typeface="Calibri" pitchFamily="34" charset="0"/>
                <a:cs typeface="Times New Roman" pitchFamily="18" charset="0"/>
              </a:rPr>
              <a:t>»</a:t>
            </a:r>
            <a:r>
              <a:rPr kumimoji="0" lang="ru-RU" sz="900" b="1" i="0" u="none" strike="noStrike" cap="none" normalizeH="0" baseline="0" smtClean="0">
                <a:ln>
                  <a:noFill/>
                </a:ln>
                <a:solidFill>
                  <a:srgbClr val="333333"/>
                </a:solidFill>
                <a:effectLst/>
                <a:latin typeface="Helvetica"/>
                <a:ea typeface="Calibri" pitchFamily="34" charset="0"/>
                <a:cs typeface="Times New Roman" pitchFamily="18" charset="0"/>
              </a:rPr>
              <a:t>.</a:t>
            </a:r>
            <a:r>
              <a:rPr kumimoji="0" lang="ru-RU" sz="900" b="1" i="0" u="none" strike="noStrike" cap="none" normalizeH="0" baseline="0" smtClean="0">
                <a:ln>
                  <a:noFill/>
                </a:ln>
                <a:solidFill>
                  <a:srgbClr val="333333"/>
                </a:solidFill>
                <a:effectLst/>
                <a:latin typeface="Calibri"/>
                <a:ea typeface="Calibri" pitchFamily="34" charset="0"/>
                <a:cs typeface="Times New Roman" pitchFamily="18" charset="0"/>
              </a:rPr>
              <a:t> </a:t>
            </a: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pic>
        <p:nvPicPr>
          <p:cNvPr id="8" name="Рисунок 7" descr="лимон.jpg"/>
          <p:cNvPicPr>
            <a:picLocks noChangeAspect="1"/>
          </p:cNvPicPr>
          <p:nvPr/>
        </p:nvPicPr>
        <p:blipFill>
          <a:blip r:embed="rId3" cstate="print"/>
          <a:stretch>
            <a:fillRect/>
          </a:stretch>
        </p:blipFill>
        <p:spPr>
          <a:xfrm>
            <a:off x="997296" y="991902"/>
            <a:ext cx="633674" cy="492858"/>
          </a:xfrm>
          <a:prstGeom prst="rect">
            <a:avLst/>
          </a:prstGeom>
        </p:spPr>
      </p:pic>
      <p:pic>
        <p:nvPicPr>
          <p:cNvPr id="9" name="Рисунок 8" descr="f9922306.jpg"/>
          <p:cNvPicPr>
            <a:picLocks noChangeAspect="1"/>
          </p:cNvPicPr>
          <p:nvPr/>
        </p:nvPicPr>
        <p:blipFill>
          <a:blip r:embed="rId4" cstate="print"/>
          <a:stretch>
            <a:fillRect/>
          </a:stretch>
        </p:blipFill>
        <p:spPr>
          <a:xfrm>
            <a:off x="1811240" y="991902"/>
            <a:ext cx="640129" cy="492858"/>
          </a:xfrm>
          <a:prstGeom prst="rect">
            <a:avLst/>
          </a:prstGeom>
        </p:spPr>
      </p:pic>
      <p:sp>
        <p:nvSpPr>
          <p:cNvPr id="10" name="TextBox 9"/>
          <p:cNvSpPr txBox="1"/>
          <p:nvPr/>
        </p:nvSpPr>
        <p:spPr>
          <a:xfrm>
            <a:off x="2622620" y="899570"/>
            <a:ext cx="5546690" cy="1015663"/>
          </a:xfrm>
          <a:prstGeom prst="rect">
            <a:avLst/>
          </a:prstGeom>
          <a:noFill/>
        </p:spPr>
        <p:txBody>
          <a:bodyPr wrap="square" rtlCol="0">
            <a:spAutoFit/>
          </a:bodyPr>
          <a:lstStyle/>
          <a:p>
            <a:r>
              <a:rPr lang="ru-RU" sz="1200" dirty="0" smtClean="0"/>
              <a:t>Продолжается работа в группах. По желанию один ученик берет любой конверт с заданием. </a:t>
            </a:r>
          </a:p>
          <a:p>
            <a:pPr marL="228600" indent="-228600"/>
            <a:r>
              <a:rPr lang="ru-RU" sz="1200" dirty="0" smtClean="0"/>
              <a:t>1) Описать предмет прилагательными : по цвету, форме, запаху, вкусу, размеру.  </a:t>
            </a:r>
          </a:p>
          <a:p>
            <a:pPr marL="228600" indent="-228600"/>
            <a:r>
              <a:rPr lang="ru-RU" sz="1200" b="1" dirty="0" smtClean="0"/>
              <a:t>У:  </a:t>
            </a:r>
            <a:r>
              <a:rPr lang="ru-RU" sz="1200" dirty="0" smtClean="0"/>
              <a:t>У вас обязательно получится (прием  авансирование результата)</a:t>
            </a:r>
          </a:p>
          <a:p>
            <a:pPr marL="228600" indent="-228600"/>
            <a:r>
              <a:rPr lang="ru-RU" sz="1200" dirty="0" smtClean="0"/>
              <a:t>2)   Выступление ребят. Зачитывание выполненного задания.  </a:t>
            </a:r>
            <a:endParaRPr lang="ru-RU" sz="1200" dirty="0"/>
          </a:p>
        </p:txBody>
      </p:sp>
      <p:sp>
        <p:nvSpPr>
          <p:cNvPr id="11" name="TextBox 10"/>
          <p:cNvSpPr txBox="1"/>
          <p:nvPr/>
        </p:nvSpPr>
        <p:spPr>
          <a:xfrm>
            <a:off x="1477108" y="2200589"/>
            <a:ext cx="6440993" cy="369332"/>
          </a:xfrm>
          <a:prstGeom prst="rect">
            <a:avLst/>
          </a:prstGeom>
          <a:noFill/>
        </p:spPr>
        <p:txBody>
          <a:bodyPr wrap="square" rtlCol="0">
            <a:spAutoFit/>
          </a:bodyPr>
          <a:lstStyle/>
          <a:p>
            <a:r>
              <a:rPr lang="ru-RU" b="1" dirty="0" smtClean="0">
                <a:solidFill>
                  <a:schemeClr val="accent2"/>
                </a:solidFill>
              </a:rPr>
              <a:t>    Динамическая пауза (прием  «Броуновское движение»)</a:t>
            </a:r>
            <a:endParaRPr lang="ru-RU" b="1" dirty="0">
              <a:solidFill>
                <a:schemeClr val="accent2"/>
              </a:solidFill>
            </a:endParaRPr>
          </a:p>
        </p:txBody>
      </p:sp>
      <p:sp>
        <p:nvSpPr>
          <p:cNvPr id="12" name="TextBox 11"/>
          <p:cNvSpPr txBox="1"/>
          <p:nvPr/>
        </p:nvSpPr>
        <p:spPr>
          <a:xfrm>
            <a:off x="700391" y="3094892"/>
            <a:ext cx="7338290" cy="1015663"/>
          </a:xfrm>
          <a:prstGeom prst="rect">
            <a:avLst/>
          </a:prstGeom>
          <a:noFill/>
        </p:spPr>
        <p:txBody>
          <a:bodyPr wrap="square" rtlCol="0">
            <a:spAutoFit/>
          </a:bodyPr>
          <a:lstStyle/>
          <a:p>
            <a:pPr algn="just"/>
            <a:r>
              <a:rPr lang="ru-RU" sz="1200" b="1" dirty="0" smtClean="0"/>
              <a:t> У: </a:t>
            </a:r>
            <a:r>
              <a:rPr lang="ru-RU" sz="1200" dirty="0" smtClean="0"/>
              <a:t>Вы справились с заданием. Выполняя это задание, какие эмоции вы почувствовали. Многие из вас наверно почувствовали яркость и запахи фруктов. </a:t>
            </a:r>
          </a:p>
          <a:p>
            <a:pPr marL="228600" indent="-228600" algn="just">
              <a:buAutoNum type="arabicParenR"/>
            </a:pPr>
            <a:r>
              <a:rPr lang="ru-RU" sz="1200" dirty="0" smtClean="0"/>
              <a:t>Учитель заранее разместил по всему классу ( на стене, подоконнике, полке) </a:t>
            </a:r>
            <a:r>
              <a:rPr lang="ru-RU" sz="1200" dirty="0" err="1" smtClean="0"/>
              <a:t>стикеры</a:t>
            </a:r>
            <a:r>
              <a:rPr lang="ru-RU" sz="1200" dirty="0" smtClean="0"/>
              <a:t> со словами,  описывающие эмоции. Дети расходятся и находят карточки с эмоциями, которые прочувствовали.</a:t>
            </a:r>
          </a:p>
          <a:p>
            <a:pPr marL="228600" indent="-228600" algn="just">
              <a:buAutoNum type="arabicParenR"/>
            </a:pPr>
            <a:r>
              <a:rPr lang="ru-RU" sz="1200" dirty="0" smtClean="0"/>
              <a:t>Выступление по желанию. Дети делятся полученными эмоциями, обсуждают в группе.                                                                                                                                                                                                                                       </a:t>
            </a:r>
            <a:endParaRPr lang="ru-RU" sz="1200" dirty="0"/>
          </a:p>
        </p:txBody>
      </p:sp>
      <p:sp>
        <p:nvSpPr>
          <p:cNvPr id="13" name="TextBox 12"/>
          <p:cNvSpPr txBox="1"/>
          <p:nvPr/>
        </p:nvSpPr>
        <p:spPr>
          <a:xfrm>
            <a:off x="700391" y="2703007"/>
            <a:ext cx="930579" cy="276999"/>
          </a:xfrm>
          <a:prstGeom prst="rect">
            <a:avLst/>
          </a:prstGeom>
          <a:solidFill>
            <a:schemeClr val="accent3"/>
          </a:solidFill>
        </p:spPr>
        <p:txBody>
          <a:bodyPr wrap="square" rtlCol="0">
            <a:spAutoFit/>
          </a:bodyPr>
          <a:lstStyle/>
          <a:p>
            <a:r>
              <a:rPr lang="ru-RU" sz="1200" dirty="0" smtClean="0"/>
              <a:t>радостный</a:t>
            </a:r>
            <a:endParaRPr lang="ru-RU" sz="1200" dirty="0"/>
          </a:p>
        </p:txBody>
      </p:sp>
      <p:sp>
        <p:nvSpPr>
          <p:cNvPr id="14" name="TextBox 13"/>
          <p:cNvSpPr txBox="1"/>
          <p:nvPr/>
        </p:nvSpPr>
        <p:spPr>
          <a:xfrm>
            <a:off x="2451370" y="2703007"/>
            <a:ext cx="814345" cy="276999"/>
          </a:xfrm>
          <a:prstGeom prst="rect">
            <a:avLst/>
          </a:prstGeom>
          <a:solidFill>
            <a:schemeClr val="accent3"/>
          </a:solidFill>
        </p:spPr>
        <p:txBody>
          <a:bodyPr wrap="square" rtlCol="0">
            <a:spAutoFit/>
          </a:bodyPr>
          <a:lstStyle/>
          <a:p>
            <a:r>
              <a:rPr lang="ru-RU" sz="1200" dirty="0" smtClean="0"/>
              <a:t>бодрый</a:t>
            </a:r>
            <a:endParaRPr lang="ru-RU" sz="1200" dirty="0"/>
          </a:p>
        </p:txBody>
      </p:sp>
      <p:sp>
        <p:nvSpPr>
          <p:cNvPr id="15" name="TextBox 14"/>
          <p:cNvSpPr txBox="1"/>
          <p:nvPr/>
        </p:nvSpPr>
        <p:spPr>
          <a:xfrm>
            <a:off x="4280598" y="2703007"/>
            <a:ext cx="836151" cy="276999"/>
          </a:xfrm>
          <a:prstGeom prst="rect">
            <a:avLst/>
          </a:prstGeom>
          <a:solidFill>
            <a:schemeClr val="accent3"/>
          </a:solidFill>
        </p:spPr>
        <p:txBody>
          <a:bodyPr wrap="square" rtlCol="0">
            <a:spAutoFit/>
          </a:bodyPr>
          <a:lstStyle/>
          <a:p>
            <a:r>
              <a:rPr lang="ru-RU" sz="1200" dirty="0" smtClean="0"/>
              <a:t>смелый</a:t>
            </a:r>
            <a:endParaRPr lang="ru-RU" sz="1200" dirty="0"/>
          </a:p>
        </p:txBody>
      </p:sp>
      <p:sp>
        <p:nvSpPr>
          <p:cNvPr id="16" name="TextBox 15"/>
          <p:cNvSpPr txBox="1"/>
          <p:nvPr/>
        </p:nvSpPr>
        <p:spPr>
          <a:xfrm>
            <a:off x="5958673" y="2703007"/>
            <a:ext cx="1155560" cy="276999"/>
          </a:xfrm>
          <a:prstGeom prst="rect">
            <a:avLst/>
          </a:prstGeom>
          <a:solidFill>
            <a:schemeClr val="accent3"/>
          </a:solidFill>
        </p:spPr>
        <p:txBody>
          <a:bodyPr wrap="square" rtlCol="0">
            <a:spAutoFit/>
          </a:bodyPr>
          <a:lstStyle/>
          <a:p>
            <a:r>
              <a:rPr lang="ru-RU" sz="1200" dirty="0" smtClean="0"/>
              <a:t>добродушный</a:t>
            </a:r>
            <a:endParaRPr lang="ru-RU" sz="1200" dirty="0"/>
          </a:p>
        </p:txBody>
      </p:sp>
      <p:sp>
        <p:nvSpPr>
          <p:cNvPr id="17" name="TextBox 16"/>
          <p:cNvSpPr txBox="1"/>
          <p:nvPr/>
        </p:nvSpPr>
        <p:spPr>
          <a:xfrm>
            <a:off x="997295" y="4196637"/>
            <a:ext cx="1171973" cy="276999"/>
          </a:xfrm>
          <a:prstGeom prst="rect">
            <a:avLst/>
          </a:prstGeom>
          <a:solidFill>
            <a:schemeClr val="accent3"/>
          </a:solidFill>
        </p:spPr>
        <p:txBody>
          <a:bodyPr wrap="square" rtlCol="0">
            <a:spAutoFit/>
          </a:bodyPr>
          <a:lstStyle/>
          <a:p>
            <a:r>
              <a:rPr lang="ru-RU" sz="1200" dirty="0" smtClean="0"/>
              <a:t>уверенный</a:t>
            </a:r>
            <a:endParaRPr lang="ru-RU" sz="1200" dirty="0"/>
          </a:p>
        </p:txBody>
      </p:sp>
      <p:sp>
        <p:nvSpPr>
          <p:cNvPr id="18" name="TextBox 17"/>
          <p:cNvSpPr txBox="1"/>
          <p:nvPr/>
        </p:nvSpPr>
        <p:spPr>
          <a:xfrm>
            <a:off x="3265716" y="4196637"/>
            <a:ext cx="864158" cy="276999"/>
          </a:xfrm>
          <a:prstGeom prst="rect">
            <a:avLst/>
          </a:prstGeom>
          <a:solidFill>
            <a:schemeClr val="accent3"/>
          </a:solidFill>
        </p:spPr>
        <p:txBody>
          <a:bodyPr wrap="square" rtlCol="0">
            <a:spAutoFit/>
          </a:bodyPr>
          <a:lstStyle/>
          <a:p>
            <a:r>
              <a:rPr lang="ru-RU" sz="1200" dirty="0" smtClean="0"/>
              <a:t>шутливый</a:t>
            </a:r>
            <a:endParaRPr lang="ru-RU" sz="1200" dirty="0"/>
          </a:p>
        </p:txBody>
      </p:sp>
      <p:sp>
        <p:nvSpPr>
          <p:cNvPr id="19" name="TextBox 18"/>
          <p:cNvSpPr txBox="1"/>
          <p:nvPr/>
        </p:nvSpPr>
        <p:spPr>
          <a:xfrm rot="10800000" flipV="1">
            <a:off x="6209881" y="4196637"/>
            <a:ext cx="904352" cy="276999"/>
          </a:xfrm>
          <a:prstGeom prst="rect">
            <a:avLst/>
          </a:prstGeom>
          <a:solidFill>
            <a:schemeClr val="accent3"/>
          </a:solidFill>
        </p:spPr>
        <p:txBody>
          <a:bodyPr wrap="square" rtlCol="0">
            <a:spAutoFit/>
          </a:bodyPr>
          <a:lstStyle/>
          <a:p>
            <a:r>
              <a:rPr lang="ru-RU" sz="1200" dirty="0" smtClean="0"/>
              <a:t>игривый</a:t>
            </a:r>
            <a:endParaRPr lang="ru-RU" sz="1200" dirty="0"/>
          </a:p>
        </p:txBody>
      </p:sp>
      <p:pic>
        <p:nvPicPr>
          <p:cNvPr id="20" name="Picture 2"/>
          <p:cNvPicPr>
            <a:picLocks noChangeAspect="1" noChangeArrowheads="1"/>
          </p:cNvPicPr>
          <p:nvPr/>
        </p:nvPicPr>
        <p:blipFill>
          <a:blip r:embed="rId5" cstate="print"/>
          <a:srcRect/>
          <a:stretch>
            <a:fillRect/>
          </a:stretch>
        </p:blipFill>
        <p:spPr bwMode="auto">
          <a:xfrm>
            <a:off x="7782489" y="3758084"/>
            <a:ext cx="916335" cy="91633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6912" y="616226"/>
            <a:ext cx="4830417" cy="400110"/>
          </a:xfrm>
          <a:prstGeom prst="rect">
            <a:avLst/>
          </a:prstGeom>
          <a:noFill/>
        </p:spPr>
        <p:txBody>
          <a:bodyPr wrap="square" rtlCol="0">
            <a:spAutoFit/>
          </a:bodyPr>
          <a:lstStyle/>
          <a:p>
            <a:r>
              <a:rPr lang="ru-RU" sz="2000" b="1" dirty="0" smtClean="0">
                <a:solidFill>
                  <a:schemeClr val="accent2"/>
                </a:solidFill>
              </a:rPr>
              <a:t>Этап познавательной деятельности</a:t>
            </a:r>
            <a:endParaRPr lang="ru-RU" sz="2000" b="1" dirty="0">
              <a:solidFill>
                <a:schemeClr val="accent2"/>
              </a:solidFill>
            </a:endParaRPr>
          </a:p>
        </p:txBody>
      </p:sp>
      <p:sp>
        <p:nvSpPr>
          <p:cNvPr id="3" name="TextBox 2"/>
          <p:cNvSpPr txBox="1"/>
          <p:nvPr/>
        </p:nvSpPr>
        <p:spPr>
          <a:xfrm>
            <a:off x="437322" y="755374"/>
            <a:ext cx="1699590" cy="276999"/>
          </a:xfrm>
          <a:prstGeom prst="rect">
            <a:avLst/>
          </a:prstGeom>
          <a:noFill/>
        </p:spPr>
        <p:txBody>
          <a:bodyPr wrap="square" rtlCol="0">
            <a:spAutoFit/>
          </a:bodyPr>
          <a:lstStyle/>
          <a:p>
            <a:r>
              <a:rPr lang="ru-RU" sz="1200" b="1" dirty="0" smtClean="0"/>
              <a:t>Учебная доска</a:t>
            </a:r>
            <a:endParaRPr lang="ru-RU" sz="1200" b="1" dirty="0"/>
          </a:p>
        </p:txBody>
      </p:sp>
      <p:pic>
        <p:nvPicPr>
          <p:cNvPr id="6" name="Рисунок 5" descr="цвет.jpg"/>
          <p:cNvPicPr>
            <a:picLocks noChangeAspect="1"/>
          </p:cNvPicPr>
          <p:nvPr/>
        </p:nvPicPr>
        <p:blipFill>
          <a:blip r:embed="rId2" cstate="print"/>
          <a:stretch>
            <a:fillRect/>
          </a:stretch>
        </p:blipFill>
        <p:spPr>
          <a:xfrm>
            <a:off x="437322" y="1032373"/>
            <a:ext cx="1117833" cy="852037"/>
          </a:xfrm>
          <a:prstGeom prst="rect">
            <a:avLst/>
          </a:prstGeom>
        </p:spPr>
      </p:pic>
      <p:sp>
        <p:nvSpPr>
          <p:cNvPr id="7" name="TextBox 6"/>
          <p:cNvSpPr txBox="1"/>
          <p:nvPr/>
        </p:nvSpPr>
        <p:spPr>
          <a:xfrm>
            <a:off x="1838739" y="1032373"/>
            <a:ext cx="6102626" cy="830997"/>
          </a:xfrm>
          <a:prstGeom prst="rect">
            <a:avLst/>
          </a:prstGeom>
          <a:noFill/>
        </p:spPr>
        <p:txBody>
          <a:bodyPr wrap="square" rtlCol="0">
            <a:spAutoFit/>
          </a:bodyPr>
          <a:lstStyle/>
          <a:p>
            <a:r>
              <a:rPr lang="ru-RU" sz="1200" b="1" dirty="0" smtClean="0"/>
              <a:t>У: </a:t>
            </a:r>
            <a:r>
              <a:rPr lang="ru-RU" sz="1200" dirty="0" smtClean="0"/>
              <a:t>У нас в гостях цветик – </a:t>
            </a:r>
            <a:r>
              <a:rPr lang="ru-RU" sz="1200" dirty="0" err="1" smtClean="0"/>
              <a:t>семицветик</a:t>
            </a:r>
            <a:r>
              <a:rPr lang="ru-RU" sz="1200" dirty="0" smtClean="0"/>
              <a:t>.</a:t>
            </a:r>
          </a:p>
          <a:p>
            <a:pPr marL="228600" indent="-228600"/>
            <a:r>
              <a:rPr lang="ru-RU" sz="1200" dirty="0" smtClean="0"/>
              <a:t>1) Ознакомление с текстом в группах.</a:t>
            </a:r>
          </a:p>
          <a:p>
            <a:pPr marL="228600" indent="-228600"/>
            <a:r>
              <a:rPr lang="ru-RU" sz="1200" dirty="0" smtClean="0"/>
              <a:t>2) Связь с учебным предметом: литературное чтение.</a:t>
            </a:r>
          </a:p>
          <a:p>
            <a:pPr marL="228600" indent="-228600"/>
            <a:r>
              <a:rPr lang="ru-RU" sz="1200" dirty="0" smtClean="0"/>
              <a:t>	 </a:t>
            </a:r>
            <a:endParaRPr lang="ru-RU" sz="1200" dirty="0"/>
          </a:p>
        </p:txBody>
      </p:sp>
      <p:sp>
        <p:nvSpPr>
          <p:cNvPr id="9" name="TextBox 8"/>
          <p:cNvSpPr txBox="1"/>
          <p:nvPr/>
        </p:nvSpPr>
        <p:spPr>
          <a:xfrm>
            <a:off x="1555155" y="1863370"/>
            <a:ext cx="6386210" cy="646331"/>
          </a:xfrm>
          <a:prstGeom prst="rect">
            <a:avLst/>
          </a:prstGeom>
          <a:solidFill>
            <a:schemeClr val="accent3"/>
          </a:solidFill>
        </p:spPr>
        <p:txBody>
          <a:bodyPr wrap="square" rtlCol="0">
            <a:spAutoFit/>
          </a:bodyPr>
          <a:lstStyle/>
          <a:p>
            <a:pPr marL="228600" indent="-228600"/>
            <a:r>
              <a:rPr lang="ru-RU" sz="1200" dirty="0" smtClean="0"/>
              <a:t>	Старушка собрала с грядки и подала девочке Жене красивый цветок, вроде ромашки.</a:t>
            </a:r>
          </a:p>
          <a:p>
            <a:pPr marL="228600" indent="-228600"/>
            <a:r>
              <a:rPr lang="ru-RU" sz="1200" dirty="0" smtClean="0"/>
              <a:t>У цветка было семь прозрачных лепестков: желтый, красный, зеленый, синий, оранжевый, фиолетовый и </a:t>
            </a:r>
            <a:r>
              <a:rPr lang="ru-RU" sz="1200" dirty="0" err="1" smtClean="0"/>
              <a:t>голубой</a:t>
            </a:r>
            <a:r>
              <a:rPr lang="ru-RU" sz="1200" dirty="0" smtClean="0"/>
              <a:t>.</a:t>
            </a:r>
            <a:endParaRPr lang="ru-RU" sz="1200" dirty="0"/>
          </a:p>
        </p:txBody>
      </p:sp>
      <p:sp>
        <p:nvSpPr>
          <p:cNvPr id="10" name="TextBox 9"/>
          <p:cNvSpPr txBox="1"/>
          <p:nvPr/>
        </p:nvSpPr>
        <p:spPr>
          <a:xfrm>
            <a:off x="1555155" y="2663687"/>
            <a:ext cx="5018233" cy="461665"/>
          </a:xfrm>
          <a:prstGeom prst="rect">
            <a:avLst/>
          </a:prstGeom>
          <a:noFill/>
        </p:spPr>
        <p:txBody>
          <a:bodyPr wrap="none" rtlCol="0">
            <a:spAutoFit/>
          </a:bodyPr>
          <a:lstStyle/>
          <a:p>
            <a:r>
              <a:rPr lang="ru-RU" sz="1200" b="1" dirty="0" smtClean="0"/>
              <a:t>У: </a:t>
            </a:r>
            <a:r>
              <a:rPr lang="ru-RU" sz="1200" dirty="0" smtClean="0"/>
              <a:t>Какие слова помогли вам представить красоту цветика – </a:t>
            </a:r>
            <a:r>
              <a:rPr lang="ru-RU" sz="1200" dirty="0" err="1" smtClean="0"/>
              <a:t>семицветика</a:t>
            </a:r>
            <a:r>
              <a:rPr lang="ru-RU" sz="1200" dirty="0" smtClean="0"/>
              <a:t>?</a:t>
            </a:r>
          </a:p>
          <a:p>
            <a:r>
              <a:rPr lang="ru-RU" sz="1200" dirty="0" smtClean="0"/>
              <a:t>     К какой части речи относятся эти слова?</a:t>
            </a:r>
            <a:endParaRPr lang="ru-RU" sz="1200" dirty="0"/>
          </a:p>
        </p:txBody>
      </p:sp>
      <p:sp>
        <p:nvSpPr>
          <p:cNvPr id="11" name="TextBox 10"/>
          <p:cNvSpPr txBox="1"/>
          <p:nvPr/>
        </p:nvSpPr>
        <p:spPr>
          <a:xfrm>
            <a:off x="1555156" y="3125352"/>
            <a:ext cx="4885402" cy="1015663"/>
          </a:xfrm>
          <a:prstGeom prst="rect">
            <a:avLst/>
          </a:prstGeom>
          <a:noFill/>
        </p:spPr>
        <p:txBody>
          <a:bodyPr wrap="square" rtlCol="0">
            <a:spAutoFit/>
          </a:bodyPr>
          <a:lstStyle/>
          <a:p>
            <a:r>
              <a:rPr lang="ru-RU" sz="1200" dirty="0" smtClean="0"/>
              <a:t>     3) Чтение текста без прилагательных.</a:t>
            </a:r>
          </a:p>
          <a:p>
            <a:r>
              <a:rPr lang="ru-RU" sz="1200" dirty="0" smtClean="0"/>
              <a:t>     4)  Выступление групп. Проверка выполненного задания по приему обратной связи « кулак и ладонь»</a:t>
            </a:r>
          </a:p>
          <a:p>
            <a:r>
              <a:rPr lang="ru-RU" sz="1200" dirty="0" smtClean="0"/>
              <a:t>     5)  Сравнение двух текстов.</a:t>
            </a:r>
          </a:p>
          <a:p>
            <a:r>
              <a:rPr lang="ru-RU" sz="1200" b="1" dirty="0" smtClean="0"/>
              <a:t>У</a:t>
            </a:r>
            <a:r>
              <a:rPr lang="ru-RU" sz="1200" dirty="0" smtClean="0"/>
              <a:t>: Какую же роль выполняют прилагательные?</a:t>
            </a:r>
          </a:p>
        </p:txBody>
      </p:sp>
      <p:pic>
        <p:nvPicPr>
          <p:cNvPr id="12" name="Picture 2"/>
          <p:cNvPicPr>
            <a:picLocks noChangeAspect="1" noChangeArrowheads="1"/>
          </p:cNvPicPr>
          <p:nvPr/>
        </p:nvPicPr>
        <p:blipFill>
          <a:blip r:embed="rId3" cstate="print"/>
          <a:srcRect/>
          <a:stretch>
            <a:fillRect/>
          </a:stretch>
        </p:blipFill>
        <p:spPr bwMode="auto">
          <a:xfrm>
            <a:off x="7721762" y="3697357"/>
            <a:ext cx="977062" cy="97706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222513" y="1023730"/>
            <a:ext cx="6917635" cy="1384995"/>
          </a:xfrm>
          <a:prstGeom prst="rect">
            <a:avLst/>
          </a:prstGeom>
          <a:noFill/>
        </p:spPr>
        <p:txBody>
          <a:bodyPr wrap="square" rtlCol="0">
            <a:spAutoFit/>
          </a:bodyPr>
          <a:lstStyle/>
          <a:p>
            <a:r>
              <a:rPr lang="ru-RU" sz="1200" dirty="0" smtClean="0"/>
              <a:t>6 )  Просмотр фрагмента из мультфильма.</a:t>
            </a:r>
          </a:p>
          <a:p>
            <a:r>
              <a:rPr lang="ru-RU" sz="1200" dirty="0" smtClean="0"/>
              <a:t>7 )  Вспомнить содержание сказки и в правильной последовательности  распределить картинки. </a:t>
            </a:r>
          </a:p>
          <a:p>
            <a:pPr marL="228600" indent="-228600">
              <a:buAutoNum type="arabicParenR" startAt="8"/>
            </a:pPr>
            <a:r>
              <a:rPr lang="ru-RU" sz="1200" dirty="0" smtClean="0"/>
              <a:t>Продолжение работы в группе. Обсудить с детьми, какие ситуации вызвали радость и грусть у девочки Жени и у детей.</a:t>
            </a:r>
          </a:p>
          <a:p>
            <a:r>
              <a:rPr lang="ru-RU" sz="1200" b="1" dirty="0" smtClean="0"/>
              <a:t>У:  </a:t>
            </a:r>
            <a:r>
              <a:rPr lang="ru-RU" sz="1200" dirty="0" smtClean="0"/>
              <a:t>Какое желание Жени считаете самым важным? Почему так важно делать добрые поступки?   </a:t>
            </a:r>
          </a:p>
          <a:p>
            <a:r>
              <a:rPr lang="ru-RU" sz="1200" dirty="0" smtClean="0"/>
              <a:t> </a:t>
            </a:r>
          </a:p>
          <a:p>
            <a:endParaRPr lang="ru-RU" sz="1200" dirty="0"/>
          </a:p>
        </p:txBody>
      </p:sp>
      <p:pic>
        <p:nvPicPr>
          <p:cNvPr id="6" name="Рисунок 5" descr="1.jpg"/>
          <p:cNvPicPr>
            <a:picLocks noChangeAspect="1"/>
          </p:cNvPicPr>
          <p:nvPr/>
        </p:nvPicPr>
        <p:blipFill>
          <a:blip r:embed="rId2" cstate="print"/>
          <a:stretch>
            <a:fillRect/>
          </a:stretch>
        </p:blipFill>
        <p:spPr>
          <a:xfrm>
            <a:off x="149087" y="2084340"/>
            <a:ext cx="1791249" cy="1063487"/>
          </a:xfrm>
          <a:prstGeom prst="rect">
            <a:avLst/>
          </a:prstGeom>
          <a:ln>
            <a:solidFill>
              <a:schemeClr val="accent2"/>
            </a:solidFill>
          </a:ln>
        </p:spPr>
      </p:pic>
      <p:pic>
        <p:nvPicPr>
          <p:cNvPr id="7" name="Рисунок 6" descr="2.jpg"/>
          <p:cNvPicPr>
            <a:picLocks noChangeAspect="1"/>
          </p:cNvPicPr>
          <p:nvPr/>
        </p:nvPicPr>
        <p:blipFill>
          <a:blip r:embed="rId3" cstate="print"/>
          <a:stretch>
            <a:fillRect/>
          </a:stretch>
        </p:blipFill>
        <p:spPr>
          <a:xfrm>
            <a:off x="839138" y="3329608"/>
            <a:ext cx="1764914" cy="1223673"/>
          </a:xfrm>
          <a:prstGeom prst="rect">
            <a:avLst/>
          </a:prstGeom>
          <a:ln>
            <a:solidFill>
              <a:schemeClr val="accent2"/>
            </a:solidFill>
          </a:ln>
        </p:spPr>
      </p:pic>
      <p:pic>
        <p:nvPicPr>
          <p:cNvPr id="8" name="Рисунок 7" descr="3.jpg"/>
          <p:cNvPicPr>
            <a:picLocks noChangeAspect="1"/>
          </p:cNvPicPr>
          <p:nvPr/>
        </p:nvPicPr>
        <p:blipFill>
          <a:blip r:embed="rId4" cstate="print"/>
          <a:stretch>
            <a:fillRect/>
          </a:stretch>
        </p:blipFill>
        <p:spPr>
          <a:xfrm>
            <a:off x="6108313" y="3329609"/>
            <a:ext cx="1674175" cy="999259"/>
          </a:xfrm>
          <a:prstGeom prst="rect">
            <a:avLst/>
          </a:prstGeom>
          <a:solidFill>
            <a:schemeClr val="accent2"/>
          </a:solidFill>
          <a:ln>
            <a:solidFill>
              <a:schemeClr val="accent2"/>
            </a:solidFill>
          </a:ln>
        </p:spPr>
      </p:pic>
      <p:pic>
        <p:nvPicPr>
          <p:cNvPr id="9" name="Рисунок 8" descr="4.jpg"/>
          <p:cNvPicPr>
            <a:picLocks noChangeAspect="1"/>
          </p:cNvPicPr>
          <p:nvPr/>
        </p:nvPicPr>
        <p:blipFill>
          <a:blip r:embed="rId5" cstate="print"/>
          <a:stretch>
            <a:fillRect/>
          </a:stretch>
        </p:blipFill>
        <p:spPr>
          <a:xfrm>
            <a:off x="6927574" y="2021409"/>
            <a:ext cx="1573291" cy="1126417"/>
          </a:xfrm>
          <a:prstGeom prst="rect">
            <a:avLst/>
          </a:prstGeom>
          <a:ln>
            <a:solidFill>
              <a:schemeClr val="accent2"/>
            </a:solidFill>
          </a:ln>
        </p:spPr>
      </p:pic>
      <p:pic>
        <p:nvPicPr>
          <p:cNvPr id="10" name="Рисунок 9" descr="5 (1).jpg"/>
          <p:cNvPicPr>
            <a:picLocks noChangeAspect="1"/>
          </p:cNvPicPr>
          <p:nvPr/>
        </p:nvPicPr>
        <p:blipFill>
          <a:blip r:embed="rId6" cstate="print"/>
          <a:stretch>
            <a:fillRect/>
          </a:stretch>
        </p:blipFill>
        <p:spPr>
          <a:xfrm>
            <a:off x="3896139" y="3370107"/>
            <a:ext cx="1391479" cy="1183174"/>
          </a:xfrm>
          <a:prstGeom prst="rect">
            <a:avLst/>
          </a:prstGeom>
          <a:ln>
            <a:solidFill>
              <a:schemeClr val="accent2"/>
            </a:solidFill>
          </a:ln>
        </p:spPr>
      </p:pic>
      <p:pic>
        <p:nvPicPr>
          <p:cNvPr id="12" name="Picture 2"/>
          <p:cNvPicPr>
            <a:picLocks noChangeAspect="1" noChangeArrowheads="1"/>
          </p:cNvPicPr>
          <p:nvPr/>
        </p:nvPicPr>
        <p:blipFill>
          <a:blip r:embed="rId7" cstate="print"/>
          <a:srcRect/>
          <a:stretch>
            <a:fillRect/>
          </a:stretch>
        </p:blipFill>
        <p:spPr bwMode="auto">
          <a:xfrm>
            <a:off x="7782489" y="3758084"/>
            <a:ext cx="916335" cy="916335"/>
          </a:xfrm>
          <a:prstGeom prst="rect">
            <a:avLst/>
          </a:prstGeom>
          <a:noFill/>
          <a:ln w="9525">
            <a:noFill/>
            <a:miter lim="800000"/>
            <a:headEnd/>
            <a:tailEnd/>
          </a:ln>
          <a:effectLst/>
        </p:spPr>
      </p:pic>
      <p:pic>
        <p:nvPicPr>
          <p:cNvPr id="13" name="Рисунок 12" descr="цвет.jpg"/>
          <p:cNvPicPr>
            <a:picLocks noChangeAspect="1"/>
          </p:cNvPicPr>
          <p:nvPr/>
        </p:nvPicPr>
        <p:blipFill>
          <a:blip r:embed="rId8" cstate="print"/>
          <a:stretch>
            <a:fillRect/>
          </a:stretch>
        </p:blipFill>
        <p:spPr>
          <a:xfrm>
            <a:off x="3896139" y="2190065"/>
            <a:ext cx="1117833" cy="852037"/>
          </a:xfrm>
          <a:prstGeom prst="rect">
            <a:avLst/>
          </a:prstGeom>
        </p:spPr>
      </p:pic>
      <p:cxnSp>
        <p:nvCxnSpPr>
          <p:cNvPr id="15" name="Прямая со стрелкой 14"/>
          <p:cNvCxnSpPr>
            <a:stCxn id="13" idx="3"/>
            <a:endCxn id="9" idx="1"/>
          </p:cNvCxnSpPr>
          <p:nvPr/>
        </p:nvCxnSpPr>
        <p:spPr>
          <a:xfrm flipV="1">
            <a:off x="5013972" y="2584618"/>
            <a:ext cx="1913602" cy="314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Прямая со стрелкой 17"/>
          <p:cNvCxnSpPr/>
          <p:nvPr/>
        </p:nvCxnSpPr>
        <p:spPr>
          <a:xfrm>
            <a:off x="5013972" y="3042102"/>
            <a:ext cx="1094341" cy="28750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Прямая со стрелкой 19"/>
          <p:cNvCxnSpPr/>
          <p:nvPr/>
        </p:nvCxnSpPr>
        <p:spPr>
          <a:xfrm rot="5400000">
            <a:off x="4169094" y="3215679"/>
            <a:ext cx="308856"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Прямая со стрелкой 22"/>
          <p:cNvCxnSpPr/>
          <p:nvPr/>
        </p:nvCxnSpPr>
        <p:spPr>
          <a:xfrm rot="10800000" flipV="1">
            <a:off x="2604053" y="2832653"/>
            <a:ext cx="1292087" cy="5382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Прямая со стрелкой 24"/>
          <p:cNvCxnSpPr>
            <a:endCxn id="6" idx="3"/>
          </p:cNvCxnSpPr>
          <p:nvPr/>
        </p:nvCxnSpPr>
        <p:spPr>
          <a:xfrm rot="10800000" flipV="1">
            <a:off x="1940336" y="2551480"/>
            <a:ext cx="1796778" cy="646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1053548" y="616226"/>
            <a:ext cx="6321287" cy="400110"/>
          </a:xfrm>
          <a:prstGeom prst="rect">
            <a:avLst/>
          </a:prstGeom>
          <a:noFill/>
        </p:spPr>
        <p:txBody>
          <a:bodyPr wrap="square" rtlCol="0">
            <a:spAutoFit/>
          </a:bodyPr>
          <a:lstStyle/>
          <a:p>
            <a:pPr algn="ctr"/>
            <a:r>
              <a:rPr lang="ru-RU" sz="2000" b="1" dirty="0" smtClean="0">
                <a:solidFill>
                  <a:schemeClr val="accent2"/>
                </a:solidFill>
              </a:rPr>
              <a:t>Этап включения нового знания в систему знаний</a:t>
            </a:r>
            <a:endParaRPr lang="ru-RU" sz="2000" b="1" dirty="0">
              <a:solidFill>
                <a:schemeClr val="accent2"/>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05878" y="536713"/>
            <a:ext cx="3578087" cy="369332"/>
          </a:xfrm>
          <a:prstGeom prst="rect">
            <a:avLst/>
          </a:prstGeom>
          <a:noFill/>
        </p:spPr>
        <p:txBody>
          <a:bodyPr wrap="square" rtlCol="0">
            <a:spAutoFit/>
          </a:bodyPr>
          <a:lstStyle/>
          <a:p>
            <a:pPr algn="ctr"/>
            <a:r>
              <a:rPr lang="ru-RU" b="1" dirty="0" smtClean="0">
                <a:solidFill>
                  <a:schemeClr val="accent2"/>
                </a:solidFill>
              </a:rPr>
              <a:t>этап рефлексии</a:t>
            </a:r>
            <a:endParaRPr lang="ru-RU" b="1" dirty="0">
              <a:solidFill>
                <a:schemeClr val="accent2"/>
              </a:solidFill>
            </a:endParaRPr>
          </a:p>
        </p:txBody>
      </p:sp>
      <p:sp>
        <p:nvSpPr>
          <p:cNvPr id="5" name="TextBox 4"/>
          <p:cNvSpPr txBox="1"/>
          <p:nvPr/>
        </p:nvSpPr>
        <p:spPr>
          <a:xfrm>
            <a:off x="347870" y="536713"/>
            <a:ext cx="1958008" cy="276999"/>
          </a:xfrm>
          <a:prstGeom prst="rect">
            <a:avLst/>
          </a:prstGeom>
          <a:noFill/>
        </p:spPr>
        <p:txBody>
          <a:bodyPr wrap="square" rtlCol="0">
            <a:spAutoFit/>
          </a:bodyPr>
          <a:lstStyle/>
          <a:p>
            <a:pPr algn="ctr"/>
            <a:r>
              <a:rPr lang="ru-RU" sz="1200" b="1" dirty="0" smtClean="0"/>
              <a:t>Учебная доска</a:t>
            </a:r>
            <a:endParaRPr lang="ru-RU" sz="1200" b="1" dirty="0"/>
          </a:p>
        </p:txBody>
      </p:sp>
      <p:sp>
        <p:nvSpPr>
          <p:cNvPr id="6" name="Прямоугольник 5"/>
          <p:cNvSpPr/>
          <p:nvPr/>
        </p:nvSpPr>
        <p:spPr>
          <a:xfrm>
            <a:off x="208722" y="906046"/>
            <a:ext cx="3399182" cy="1757642"/>
          </a:xfrm>
          <a:prstGeom prst="rect">
            <a:avLst/>
          </a:prstGeom>
          <a:solidFill>
            <a:schemeClr val="accent3"/>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b="1" dirty="0" smtClean="0">
                <a:solidFill>
                  <a:schemeClr val="accent2"/>
                </a:solidFill>
              </a:rPr>
              <a:t>1 строка - тема (одно существительное);</a:t>
            </a:r>
            <a:br>
              <a:rPr lang="ru-RU" sz="1200" b="1" dirty="0" smtClean="0">
                <a:solidFill>
                  <a:schemeClr val="accent2"/>
                </a:solidFill>
              </a:rPr>
            </a:br>
            <a:r>
              <a:rPr lang="ru-RU" sz="1200" b="1" dirty="0" smtClean="0">
                <a:solidFill>
                  <a:schemeClr val="accent2"/>
                </a:solidFill>
              </a:rPr>
              <a:t>-2 строка - описание предмета (два прилагательных);</a:t>
            </a:r>
            <a:br>
              <a:rPr lang="ru-RU" sz="1200" b="1" dirty="0" smtClean="0">
                <a:solidFill>
                  <a:schemeClr val="accent2"/>
                </a:solidFill>
              </a:rPr>
            </a:br>
            <a:r>
              <a:rPr lang="ru-RU" sz="1200" b="1" dirty="0" smtClean="0">
                <a:solidFill>
                  <a:schemeClr val="accent2"/>
                </a:solidFill>
              </a:rPr>
              <a:t>-3 строка - описание действия предмета (три глагола);</a:t>
            </a:r>
            <a:br>
              <a:rPr lang="ru-RU" sz="1200" b="1" dirty="0" smtClean="0">
                <a:solidFill>
                  <a:schemeClr val="accent2"/>
                </a:solidFill>
              </a:rPr>
            </a:br>
            <a:r>
              <a:rPr lang="ru-RU" sz="1200" b="1" dirty="0" smtClean="0">
                <a:solidFill>
                  <a:schemeClr val="accent2"/>
                </a:solidFill>
              </a:rPr>
              <a:t>- 4 строка - фраза из четырех слов, выражающая отношение к предмету;</a:t>
            </a:r>
            <a:br>
              <a:rPr lang="ru-RU" sz="1200" b="1" dirty="0" smtClean="0">
                <a:solidFill>
                  <a:schemeClr val="accent2"/>
                </a:solidFill>
              </a:rPr>
            </a:br>
            <a:r>
              <a:rPr lang="ru-RU" sz="1200" b="1" dirty="0" smtClean="0">
                <a:solidFill>
                  <a:schemeClr val="accent2"/>
                </a:solidFill>
              </a:rPr>
              <a:t>- 5 строка - синоним, обобщающий или расширяющий смысл темы (одно слово).</a:t>
            </a:r>
            <a:r>
              <a:rPr lang="ru-RU" sz="1200" dirty="0" smtClean="0"/>
              <a:t/>
            </a:r>
            <a:br>
              <a:rPr lang="ru-RU" sz="1200" dirty="0" smtClean="0"/>
            </a:br>
            <a:endParaRPr lang="ru-RU" sz="1200" dirty="0"/>
          </a:p>
        </p:txBody>
      </p:sp>
      <p:sp>
        <p:nvSpPr>
          <p:cNvPr id="7" name="TextBox 6"/>
          <p:cNvSpPr txBox="1"/>
          <p:nvPr/>
        </p:nvSpPr>
        <p:spPr>
          <a:xfrm>
            <a:off x="3607904" y="1045193"/>
            <a:ext cx="5090919" cy="1200329"/>
          </a:xfrm>
          <a:prstGeom prst="rect">
            <a:avLst/>
          </a:prstGeom>
          <a:noFill/>
        </p:spPr>
        <p:txBody>
          <a:bodyPr wrap="square" rtlCol="0">
            <a:spAutoFit/>
          </a:bodyPr>
          <a:lstStyle/>
          <a:p>
            <a:pPr marL="228600" indent="-228600">
              <a:buAutoNum type="arabicParenR"/>
            </a:pPr>
            <a:r>
              <a:rPr lang="ru-RU" sz="1200" dirty="0" smtClean="0"/>
              <a:t>Ознакомить детей с правилами написания </a:t>
            </a:r>
            <a:r>
              <a:rPr lang="ru-RU" sz="1200" b="1" dirty="0" err="1" smtClean="0">
                <a:solidFill>
                  <a:schemeClr val="accent2"/>
                </a:solidFill>
              </a:rPr>
              <a:t>синквейна</a:t>
            </a:r>
            <a:r>
              <a:rPr lang="ru-RU" sz="1200" b="1" dirty="0" smtClean="0">
                <a:solidFill>
                  <a:schemeClr val="accent2"/>
                </a:solidFill>
              </a:rPr>
              <a:t>.</a:t>
            </a:r>
          </a:p>
          <a:p>
            <a:pPr marL="228600" indent="-228600">
              <a:buAutoNum type="arabicParenR"/>
            </a:pPr>
            <a:r>
              <a:rPr lang="ru-RU" sz="1200" dirty="0" smtClean="0"/>
              <a:t>Использование данного приема дает возможность проверить усвоение основных моментов изученного материала .</a:t>
            </a:r>
          </a:p>
          <a:p>
            <a:pPr marL="228600" indent="-228600">
              <a:buAutoNum type="arabicParenR"/>
            </a:pPr>
            <a:r>
              <a:rPr lang="ru-RU" sz="1200" dirty="0" smtClean="0"/>
              <a:t>Работа продолжается в группах. Работа идет сообща. Выступление по желанию. Обратная связь –  </a:t>
            </a:r>
            <a:r>
              <a:rPr lang="ru-RU" sz="1200" b="1" dirty="0" smtClean="0">
                <a:solidFill>
                  <a:schemeClr val="accent2"/>
                </a:solidFill>
              </a:rPr>
              <a:t>« словесная оценка»</a:t>
            </a:r>
          </a:p>
          <a:p>
            <a:pPr marL="228600" indent="-228600"/>
            <a:r>
              <a:rPr lang="ru-RU" sz="1200" b="1" dirty="0" smtClean="0"/>
              <a:t> У: </a:t>
            </a:r>
            <a:r>
              <a:rPr lang="ru-RU" sz="1200" dirty="0" smtClean="0"/>
              <a:t>Составить </a:t>
            </a:r>
            <a:r>
              <a:rPr lang="ru-RU" sz="1200" dirty="0" err="1" smtClean="0"/>
              <a:t>синквейн</a:t>
            </a:r>
            <a:r>
              <a:rPr lang="ru-RU" sz="1200" dirty="0" smtClean="0"/>
              <a:t> о цветике – </a:t>
            </a:r>
            <a:r>
              <a:rPr lang="ru-RU" sz="1200" dirty="0" err="1" smtClean="0"/>
              <a:t>семицветике</a:t>
            </a:r>
            <a:r>
              <a:rPr lang="ru-RU" sz="1200" dirty="0" smtClean="0"/>
              <a:t>.</a:t>
            </a:r>
            <a:endParaRPr lang="ru-RU" sz="1200" dirty="0"/>
          </a:p>
        </p:txBody>
      </p:sp>
      <p:pic>
        <p:nvPicPr>
          <p:cNvPr id="8" name="Рисунок 7" descr="цвет.jpg"/>
          <p:cNvPicPr>
            <a:picLocks noChangeAspect="1"/>
          </p:cNvPicPr>
          <p:nvPr/>
        </p:nvPicPr>
        <p:blipFill>
          <a:blip r:embed="rId2" cstate="print"/>
          <a:stretch>
            <a:fillRect/>
          </a:stretch>
        </p:blipFill>
        <p:spPr>
          <a:xfrm>
            <a:off x="4378507" y="2456329"/>
            <a:ext cx="1117833" cy="852037"/>
          </a:xfrm>
          <a:prstGeom prst="rect">
            <a:avLst/>
          </a:prstGeom>
          <a:ln w="12700">
            <a:solidFill>
              <a:schemeClr val="accent2"/>
            </a:solidFill>
          </a:ln>
        </p:spPr>
      </p:pic>
      <p:sp>
        <p:nvSpPr>
          <p:cNvPr id="9" name="TextBox 8"/>
          <p:cNvSpPr txBox="1"/>
          <p:nvPr/>
        </p:nvSpPr>
        <p:spPr>
          <a:xfrm>
            <a:off x="964096" y="2882348"/>
            <a:ext cx="3120887" cy="1569660"/>
          </a:xfrm>
          <a:prstGeom prst="rect">
            <a:avLst/>
          </a:prstGeom>
          <a:solidFill>
            <a:schemeClr val="accent2"/>
          </a:solidFill>
          <a:ln>
            <a:solidFill>
              <a:schemeClr val="accent3"/>
            </a:solidFill>
          </a:ln>
        </p:spPr>
        <p:txBody>
          <a:bodyPr wrap="square" rtlCol="0">
            <a:spAutoFit/>
          </a:bodyPr>
          <a:lstStyle/>
          <a:p>
            <a:r>
              <a:rPr lang="ru-RU" sz="1200" dirty="0" smtClean="0"/>
              <a:t>Цветик - </a:t>
            </a:r>
            <a:r>
              <a:rPr lang="ru-RU" sz="1200" dirty="0" err="1" smtClean="0"/>
              <a:t>семицветик</a:t>
            </a:r>
            <a:r>
              <a:rPr lang="ru-RU" sz="1200" dirty="0" smtClean="0"/>
              <a:t> </a:t>
            </a:r>
          </a:p>
          <a:p>
            <a:r>
              <a:rPr lang="ru-RU" sz="1200" dirty="0" smtClean="0"/>
              <a:t>Волшебный, красивый</a:t>
            </a:r>
          </a:p>
          <a:p>
            <a:r>
              <a:rPr lang="ru-RU" sz="1200" dirty="0" smtClean="0"/>
              <a:t> Растет, исполняет, заканчивается</a:t>
            </a:r>
          </a:p>
          <a:p>
            <a:r>
              <a:rPr lang="ru-RU" sz="1200" dirty="0" smtClean="0"/>
              <a:t> Его следует использовать на добрые дела Цветочек. </a:t>
            </a:r>
            <a:r>
              <a:rPr lang="ru-RU" dirty="0" smtClean="0"/>
              <a:t/>
            </a:r>
            <a:br>
              <a:rPr lang="ru-RU" dirty="0" smtClean="0"/>
            </a:br>
            <a:r>
              <a:rPr lang="ru-RU" dirty="0" smtClean="0"/>
              <a:t/>
            </a:r>
            <a:br>
              <a:rPr lang="ru-RU" dirty="0" smtClean="0"/>
            </a:br>
            <a:r>
              <a:rPr lang="ru-RU" dirty="0" smtClean="0"/>
              <a:t> </a:t>
            </a:r>
            <a:endParaRPr lang="ru-RU" dirty="0"/>
          </a:p>
        </p:txBody>
      </p:sp>
      <p:sp>
        <p:nvSpPr>
          <p:cNvPr id="10" name="TextBox 9"/>
          <p:cNvSpPr txBox="1"/>
          <p:nvPr/>
        </p:nvSpPr>
        <p:spPr>
          <a:xfrm>
            <a:off x="6033052" y="2245522"/>
            <a:ext cx="2196548" cy="1846659"/>
          </a:xfrm>
          <a:prstGeom prst="rect">
            <a:avLst/>
          </a:prstGeom>
          <a:solidFill>
            <a:srgbClr val="FFFF00"/>
          </a:solidFill>
          <a:ln>
            <a:solidFill>
              <a:srgbClr val="92D050"/>
            </a:solidFill>
          </a:ln>
        </p:spPr>
        <p:txBody>
          <a:bodyPr wrap="square" rtlCol="0">
            <a:spAutoFit/>
          </a:bodyPr>
          <a:lstStyle/>
          <a:p>
            <a:r>
              <a:rPr lang="ru-RU" sz="1200" dirty="0" smtClean="0">
                <a:solidFill>
                  <a:schemeClr val="tx1"/>
                </a:solidFill>
              </a:rPr>
              <a:t>Цветик - </a:t>
            </a:r>
            <a:r>
              <a:rPr lang="ru-RU" sz="1200" dirty="0" err="1" smtClean="0">
                <a:solidFill>
                  <a:schemeClr val="tx1"/>
                </a:solidFill>
              </a:rPr>
              <a:t>семицветик</a:t>
            </a:r>
            <a:r>
              <a:rPr lang="ru-RU" sz="1200" dirty="0" smtClean="0">
                <a:solidFill>
                  <a:schemeClr val="tx1"/>
                </a:solidFill>
              </a:rPr>
              <a:t> разноцветный, волшебный исполняет , теряет  Волшебный цветок, который может выполнить любые желания. </a:t>
            </a:r>
          </a:p>
          <a:p>
            <a:r>
              <a:rPr lang="ru-RU" sz="1200" dirty="0" smtClean="0">
                <a:solidFill>
                  <a:schemeClr val="tx1"/>
                </a:solidFill>
              </a:rPr>
              <a:t> волшебство </a:t>
            </a:r>
            <a:r>
              <a:rPr lang="ru-RU" sz="1200" dirty="0" smtClean="0"/>
              <a:t/>
            </a:r>
            <a:br>
              <a:rPr lang="ru-RU" sz="1200" dirty="0" smtClean="0"/>
            </a:br>
            <a:r>
              <a:rPr lang="ru-RU" sz="1200" dirty="0" smtClean="0"/>
              <a:t/>
            </a:r>
            <a:br>
              <a:rPr lang="ru-RU" sz="1200" dirty="0" smtClean="0"/>
            </a:br>
            <a:r>
              <a:rPr lang="ru-RU" dirty="0" smtClean="0"/>
              <a:t> </a:t>
            </a:r>
            <a:endParaRPr lang="ru-RU" dirty="0"/>
          </a:p>
        </p:txBody>
      </p:sp>
      <p:pic>
        <p:nvPicPr>
          <p:cNvPr id="11" name="Picture 2"/>
          <p:cNvPicPr>
            <a:picLocks noChangeAspect="1" noChangeArrowheads="1"/>
          </p:cNvPicPr>
          <p:nvPr/>
        </p:nvPicPr>
        <p:blipFill>
          <a:blip r:embed="rId3" cstate="print"/>
          <a:srcRect/>
          <a:stretch>
            <a:fillRect/>
          </a:stretch>
        </p:blipFill>
        <p:spPr bwMode="auto">
          <a:xfrm>
            <a:off x="7782489" y="3758084"/>
            <a:ext cx="916335" cy="91633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89652" y="586409"/>
            <a:ext cx="5158409" cy="369332"/>
          </a:xfrm>
          <a:prstGeom prst="rect">
            <a:avLst/>
          </a:prstGeom>
          <a:noFill/>
        </p:spPr>
        <p:txBody>
          <a:bodyPr wrap="square" rtlCol="0">
            <a:spAutoFit/>
          </a:bodyPr>
          <a:lstStyle/>
          <a:p>
            <a:pPr algn="ctr"/>
            <a:r>
              <a:rPr lang="ru-RU" b="1" dirty="0" smtClean="0">
                <a:solidFill>
                  <a:schemeClr val="accent2"/>
                </a:solidFill>
              </a:rPr>
              <a:t>Этап выполнения домашнего задания</a:t>
            </a:r>
            <a:endParaRPr lang="ru-RU" b="1" dirty="0">
              <a:solidFill>
                <a:schemeClr val="accent2"/>
              </a:solidFill>
            </a:endParaRPr>
          </a:p>
        </p:txBody>
      </p:sp>
      <p:sp>
        <p:nvSpPr>
          <p:cNvPr id="3" name="TextBox 2"/>
          <p:cNvSpPr txBox="1"/>
          <p:nvPr/>
        </p:nvSpPr>
        <p:spPr>
          <a:xfrm>
            <a:off x="2047460" y="955741"/>
            <a:ext cx="4800601" cy="276999"/>
          </a:xfrm>
          <a:prstGeom prst="rect">
            <a:avLst/>
          </a:prstGeom>
          <a:noFill/>
        </p:spPr>
        <p:txBody>
          <a:bodyPr wrap="square" rtlCol="0">
            <a:spAutoFit/>
          </a:bodyPr>
          <a:lstStyle/>
          <a:p>
            <a:pPr algn="ctr"/>
            <a:r>
              <a:rPr lang="ru-RU" sz="1200" dirty="0" smtClean="0"/>
              <a:t>1) Домашнее задание предлагается на выбор.</a:t>
            </a:r>
            <a:endParaRPr lang="ru-RU" sz="1200" dirty="0"/>
          </a:p>
        </p:txBody>
      </p:sp>
      <p:cxnSp>
        <p:nvCxnSpPr>
          <p:cNvPr id="5" name="Прямая со стрелкой 4"/>
          <p:cNvCxnSpPr/>
          <p:nvPr/>
        </p:nvCxnSpPr>
        <p:spPr>
          <a:xfrm rot="10800000" flipV="1">
            <a:off x="2971800" y="1232740"/>
            <a:ext cx="874643" cy="34916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a:stCxn id="3" idx="2"/>
          </p:cNvCxnSpPr>
          <p:nvPr/>
        </p:nvCxnSpPr>
        <p:spPr>
          <a:xfrm rot="16200000" flipH="1">
            <a:off x="4499292" y="1181209"/>
            <a:ext cx="349168" cy="45223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06287" y="1581909"/>
            <a:ext cx="3240156" cy="461665"/>
          </a:xfrm>
          <a:prstGeom prst="rect">
            <a:avLst/>
          </a:prstGeom>
          <a:noFill/>
        </p:spPr>
        <p:txBody>
          <a:bodyPr wrap="square" rtlCol="0">
            <a:spAutoFit/>
          </a:bodyPr>
          <a:lstStyle/>
          <a:p>
            <a:pPr algn="ctr"/>
            <a:r>
              <a:rPr lang="ru-RU" sz="1200" dirty="0" smtClean="0"/>
              <a:t>Составить игру, используя прилагательные</a:t>
            </a:r>
          </a:p>
          <a:p>
            <a:r>
              <a:rPr lang="ru-RU" sz="1200" b="1" dirty="0" smtClean="0">
                <a:solidFill>
                  <a:schemeClr val="accent2"/>
                </a:solidFill>
              </a:rPr>
              <a:t> « Лети, лети лепесток  и игру нам принеси»</a:t>
            </a:r>
            <a:endParaRPr lang="ru-RU" sz="1200" b="1" dirty="0">
              <a:solidFill>
                <a:schemeClr val="accent2"/>
              </a:solidFill>
            </a:endParaRPr>
          </a:p>
        </p:txBody>
      </p:sp>
      <p:sp>
        <p:nvSpPr>
          <p:cNvPr id="12" name="TextBox 11"/>
          <p:cNvSpPr txBox="1"/>
          <p:nvPr/>
        </p:nvSpPr>
        <p:spPr>
          <a:xfrm>
            <a:off x="4313582" y="1581909"/>
            <a:ext cx="2723321" cy="461665"/>
          </a:xfrm>
          <a:prstGeom prst="rect">
            <a:avLst/>
          </a:prstGeom>
          <a:noFill/>
        </p:spPr>
        <p:txBody>
          <a:bodyPr wrap="square" rtlCol="0">
            <a:spAutoFit/>
          </a:bodyPr>
          <a:lstStyle/>
          <a:p>
            <a:pPr algn="ctr"/>
            <a:r>
              <a:rPr lang="ru-RU" sz="1200" dirty="0" smtClean="0">
                <a:solidFill>
                  <a:schemeClr val="tx1"/>
                </a:solidFill>
              </a:rPr>
              <a:t>Написать прилагательными </a:t>
            </a:r>
          </a:p>
          <a:p>
            <a:r>
              <a:rPr lang="ru-RU" sz="1200" b="1" dirty="0" smtClean="0">
                <a:solidFill>
                  <a:schemeClr val="accent2"/>
                </a:solidFill>
              </a:rPr>
              <a:t>Что желает нам цветик - </a:t>
            </a:r>
            <a:r>
              <a:rPr lang="ru-RU" sz="1200" b="1" dirty="0" err="1" smtClean="0">
                <a:solidFill>
                  <a:schemeClr val="accent2"/>
                </a:solidFill>
              </a:rPr>
              <a:t>семицветик</a:t>
            </a:r>
            <a:r>
              <a:rPr lang="ru-RU" sz="1200" b="1" dirty="0" smtClean="0">
                <a:solidFill>
                  <a:schemeClr val="accent2"/>
                </a:solidFill>
              </a:rPr>
              <a:t> </a:t>
            </a:r>
            <a:endParaRPr lang="ru-RU" sz="1200" b="1" dirty="0">
              <a:solidFill>
                <a:schemeClr val="accent2"/>
              </a:solidFill>
            </a:endParaRPr>
          </a:p>
        </p:txBody>
      </p:sp>
      <p:pic>
        <p:nvPicPr>
          <p:cNvPr id="21" name="Рисунок 20" descr="-8.jpg"/>
          <p:cNvPicPr>
            <a:picLocks noChangeAspect="1"/>
          </p:cNvPicPr>
          <p:nvPr/>
        </p:nvPicPr>
        <p:blipFill>
          <a:blip r:embed="rId2" cstate="print"/>
          <a:stretch>
            <a:fillRect/>
          </a:stretch>
        </p:blipFill>
        <p:spPr>
          <a:xfrm>
            <a:off x="3846443" y="2456553"/>
            <a:ext cx="2181638" cy="1441082"/>
          </a:xfrm>
          <a:prstGeom prst="rect">
            <a:avLst/>
          </a:prstGeom>
          <a:solidFill>
            <a:srgbClr val="FFFF00"/>
          </a:solidFill>
        </p:spPr>
      </p:pic>
      <p:sp>
        <p:nvSpPr>
          <p:cNvPr id="22" name="TextBox 21"/>
          <p:cNvSpPr txBox="1"/>
          <p:nvPr/>
        </p:nvSpPr>
        <p:spPr>
          <a:xfrm>
            <a:off x="5854148" y="2216426"/>
            <a:ext cx="2504660" cy="461665"/>
          </a:xfrm>
          <a:prstGeom prst="rect">
            <a:avLst/>
          </a:prstGeom>
          <a:solidFill>
            <a:srgbClr val="FFFF00"/>
          </a:solidFill>
        </p:spPr>
        <p:txBody>
          <a:bodyPr wrap="square" rtlCol="0">
            <a:spAutoFit/>
          </a:bodyPr>
          <a:lstStyle/>
          <a:p>
            <a:r>
              <a:rPr lang="ru-RU" sz="1200" b="1" dirty="0" smtClean="0"/>
              <a:t>У: </a:t>
            </a:r>
            <a:r>
              <a:rPr lang="ru-RU" sz="1200" dirty="0" smtClean="0"/>
              <a:t>Пусть и у вас в душе расцветет добрый цветик - </a:t>
            </a:r>
            <a:r>
              <a:rPr lang="ru-RU" sz="1200" dirty="0" err="1" smtClean="0"/>
              <a:t>семицветик</a:t>
            </a:r>
            <a:r>
              <a:rPr lang="ru-RU" sz="1200" dirty="0" smtClean="0"/>
              <a:t> </a:t>
            </a:r>
            <a:endParaRPr lang="ru-RU" sz="1200" dirty="0"/>
          </a:p>
        </p:txBody>
      </p:sp>
      <p:pic>
        <p:nvPicPr>
          <p:cNvPr id="23" name="Picture 2"/>
          <p:cNvPicPr>
            <a:picLocks noChangeAspect="1" noChangeArrowheads="1"/>
          </p:cNvPicPr>
          <p:nvPr/>
        </p:nvPicPr>
        <p:blipFill>
          <a:blip r:embed="rId3" cstate="print"/>
          <a:srcRect/>
          <a:stretch>
            <a:fillRect/>
          </a:stretch>
        </p:blipFill>
        <p:spPr bwMode="auto">
          <a:xfrm>
            <a:off x="7782489" y="3758084"/>
            <a:ext cx="916335" cy="916335"/>
          </a:xfrm>
          <a:prstGeom prst="rect">
            <a:avLst/>
          </a:prstGeom>
          <a:noFill/>
          <a:ln w="9525">
            <a:noFill/>
            <a:miter lim="800000"/>
            <a:headEnd/>
            <a:tailEnd/>
          </a:ln>
          <a:effectLst/>
        </p:spPr>
      </p:pic>
      <p:sp>
        <p:nvSpPr>
          <p:cNvPr id="29" name="TextBox 28"/>
          <p:cNvSpPr txBox="1"/>
          <p:nvPr/>
        </p:nvSpPr>
        <p:spPr>
          <a:xfrm>
            <a:off x="606287" y="2456554"/>
            <a:ext cx="1967948" cy="461665"/>
          </a:xfrm>
          <a:prstGeom prst="rect">
            <a:avLst/>
          </a:prstGeom>
          <a:noFill/>
        </p:spPr>
        <p:txBody>
          <a:bodyPr wrap="square" rtlCol="0">
            <a:spAutoFit/>
          </a:bodyPr>
          <a:lstStyle/>
          <a:p>
            <a:r>
              <a:rPr lang="ru-RU" sz="1200" dirty="0" smtClean="0"/>
              <a:t>Работа по квадрату настроения</a:t>
            </a:r>
            <a:endParaRPr lang="ru-RU" sz="1200" dirty="0"/>
          </a:p>
        </p:txBody>
      </p:sp>
      <p:pic>
        <p:nvPicPr>
          <p:cNvPr id="30" name="Рисунок 29" descr="Рисунок1.jpg"/>
          <p:cNvPicPr>
            <a:picLocks noChangeAspect="1"/>
          </p:cNvPicPr>
          <p:nvPr/>
        </p:nvPicPr>
        <p:blipFill>
          <a:blip r:embed="rId4"/>
          <a:stretch>
            <a:fillRect/>
          </a:stretch>
        </p:blipFill>
        <p:spPr>
          <a:xfrm>
            <a:off x="998186" y="3174620"/>
            <a:ext cx="2098547" cy="1499799"/>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61661" y="1381539"/>
            <a:ext cx="5546035" cy="461665"/>
          </a:xfrm>
          <a:prstGeom prst="rect">
            <a:avLst/>
          </a:prstGeom>
          <a:noFill/>
        </p:spPr>
        <p:txBody>
          <a:bodyPr wrap="square" rtlCol="0">
            <a:spAutoFit/>
          </a:bodyPr>
          <a:lstStyle/>
          <a:p>
            <a:pPr algn="ctr"/>
            <a:r>
              <a:rPr lang="ru-RU" sz="2400" b="1" dirty="0" smtClean="0">
                <a:solidFill>
                  <a:schemeClr val="accent2"/>
                </a:solidFill>
              </a:rPr>
              <a:t>Спасибо за внимание !</a:t>
            </a:r>
            <a:endParaRPr lang="ru-RU" sz="2400" b="1" dirty="0">
              <a:solidFill>
                <a:schemeClr val="accent2"/>
              </a:solidFill>
            </a:endParaRPr>
          </a:p>
        </p:txBody>
      </p:sp>
      <p:sp>
        <p:nvSpPr>
          <p:cNvPr id="3" name="TextBox 2"/>
          <p:cNvSpPr txBox="1"/>
          <p:nvPr/>
        </p:nvSpPr>
        <p:spPr>
          <a:xfrm>
            <a:off x="785191" y="2464904"/>
            <a:ext cx="5168348" cy="1200329"/>
          </a:xfrm>
          <a:prstGeom prst="rect">
            <a:avLst/>
          </a:prstGeom>
          <a:noFill/>
        </p:spPr>
        <p:txBody>
          <a:bodyPr wrap="square" rtlCol="0">
            <a:spAutoFit/>
          </a:bodyPr>
          <a:lstStyle/>
          <a:p>
            <a:r>
              <a:rPr lang="ru-RU" dirty="0" smtClean="0"/>
              <a:t>МБОУ «Школа №22 – Центр образования»</a:t>
            </a:r>
          </a:p>
          <a:p>
            <a:r>
              <a:rPr lang="ru-RU" dirty="0" smtClean="0"/>
              <a:t>Г.Казань, </a:t>
            </a:r>
            <a:r>
              <a:rPr lang="ru-RU" dirty="0" err="1" smtClean="0"/>
              <a:t>ул.Халезова</a:t>
            </a:r>
            <a:r>
              <a:rPr lang="ru-RU" dirty="0" smtClean="0"/>
              <a:t>, д.11</a:t>
            </a:r>
          </a:p>
          <a:p>
            <a:r>
              <a:rPr lang="ru-RU" dirty="0" smtClean="0"/>
              <a:t>Тел. 8(843)234-86-07</a:t>
            </a:r>
          </a:p>
          <a:p>
            <a:r>
              <a:rPr lang="en-US" dirty="0" smtClean="0"/>
              <a:t>e-mail: sch22@list.ru</a:t>
            </a:r>
            <a:endParaRPr lang="ru-RU" dirty="0"/>
          </a:p>
        </p:txBody>
      </p:sp>
      <p:pic>
        <p:nvPicPr>
          <p:cNvPr id="4" name="Picture 2"/>
          <p:cNvPicPr>
            <a:picLocks noChangeAspect="1" noChangeArrowheads="1"/>
          </p:cNvPicPr>
          <p:nvPr/>
        </p:nvPicPr>
        <p:blipFill>
          <a:blip r:embed="rId2" cstate="print"/>
          <a:srcRect/>
          <a:stretch>
            <a:fillRect/>
          </a:stretch>
        </p:blipFill>
        <p:spPr bwMode="auto">
          <a:xfrm>
            <a:off x="7782489" y="3758084"/>
            <a:ext cx="916335" cy="91633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93780" y="700391"/>
            <a:ext cx="5953326" cy="535531"/>
          </a:xfrm>
          <a:prstGeom prst="rect">
            <a:avLst/>
          </a:prstGeom>
        </p:spPr>
        <p:txBody>
          <a:bodyPr wrap="square">
            <a:spAutoFit/>
          </a:bodyPr>
          <a:lstStyle/>
          <a:p>
            <a:pPr algn="ctr">
              <a:lnSpc>
                <a:spcPct val="90000"/>
              </a:lnSpc>
              <a:spcBef>
                <a:spcPts val="1000"/>
              </a:spcBef>
              <a:buClr>
                <a:srgbClr val="F69200"/>
              </a:buClr>
              <a:buSzPct val="100000"/>
              <a:buFont typeface="STIXGeneral-Regular"/>
              <a:buNone/>
            </a:pPr>
            <a:r>
              <a:rPr lang="ru-RU" altLang="ru-RU" sz="3200" b="1" dirty="0" smtClean="0">
                <a:solidFill>
                  <a:srgbClr val="00B050"/>
                </a:solidFill>
                <a:latin typeface="+mn-lt"/>
                <a:ea typeface="Fedra Sans Pro Light"/>
                <a:cs typeface="Fedra Sans Pro Light"/>
              </a:rPr>
              <a:t>МЕСТО ПРОЕКТА В ПРОЕКТЕ  ОО</a:t>
            </a:r>
          </a:p>
        </p:txBody>
      </p:sp>
      <p:sp>
        <p:nvSpPr>
          <p:cNvPr id="3" name="Прямоугольник 2"/>
          <p:cNvSpPr/>
          <p:nvPr/>
        </p:nvSpPr>
        <p:spPr>
          <a:xfrm>
            <a:off x="787940" y="1309790"/>
            <a:ext cx="7295745" cy="369332"/>
          </a:xfrm>
          <a:prstGeom prst="rect">
            <a:avLst/>
          </a:prstGeom>
        </p:spPr>
        <p:txBody>
          <a:bodyPr wrap="square">
            <a:spAutoFit/>
          </a:bodyPr>
          <a:lstStyle/>
          <a:p>
            <a:pPr algn="ctr"/>
            <a:r>
              <a:rPr lang="ru-RU" b="1" dirty="0" smtClean="0"/>
              <a:t> </a:t>
            </a:r>
            <a:endParaRPr lang="ru-RU" dirty="0"/>
          </a:p>
        </p:txBody>
      </p:sp>
      <p:sp>
        <p:nvSpPr>
          <p:cNvPr id="4" name="Прямоугольник 3"/>
          <p:cNvSpPr/>
          <p:nvPr/>
        </p:nvSpPr>
        <p:spPr>
          <a:xfrm>
            <a:off x="457200" y="1498060"/>
            <a:ext cx="7626485" cy="400110"/>
          </a:xfrm>
          <a:prstGeom prst="rect">
            <a:avLst/>
          </a:prstGeom>
        </p:spPr>
        <p:txBody>
          <a:bodyPr wrap="square">
            <a:spAutoFit/>
          </a:bodyPr>
          <a:lstStyle/>
          <a:p>
            <a:pPr algn="just"/>
            <a:r>
              <a:rPr lang="ru-RU" b="1" dirty="0" smtClean="0">
                <a:latin typeface="+mn-lt"/>
              </a:rPr>
              <a:t>	</a:t>
            </a:r>
            <a:r>
              <a:rPr lang="ru-RU" sz="2000" b="1" dirty="0" smtClean="0">
                <a:latin typeface="+mn-lt"/>
              </a:rPr>
              <a:t> </a:t>
            </a:r>
            <a:endParaRPr lang="ru-RU" sz="2000" b="1" dirty="0">
              <a:latin typeface="+mn-lt"/>
            </a:endParaRPr>
          </a:p>
        </p:txBody>
      </p:sp>
      <p:pic>
        <p:nvPicPr>
          <p:cNvPr id="5" name="Picture 2"/>
          <p:cNvPicPr>
            <a:picLocks noChangeAspect="1" noChangeArrowheads="1"/>
          </p:cNvPicPr>
          <p:nvPr/>
        </p:nvPicPr>
        <p:blipFill>
          <a:blip r:embed="rId2" cstate="print"/>
          <a:srcRect/>
          <a:stretch>
            <a:fillRect/>
          </a:stretch>
        </p:blipFill>
        <p:spPr bwMode="auto">
          <a:xfrm>
            <a:off x="7673795" y="3657600"/>
            <a:ext cx="1043533" cy="1043533"/>
          </a:xfrm>
          <a:prstGeom prst="rect">
            <a:avLst/>
          </a:prstGeom>
          <a:noFill/>
          <a:ln w="9525">
            <a:noFill/>
            <a:miter lim="800000"/>
            <a:headEnd/>
            <a:tailEnd/>
          </a:ln>
          <a:effectLst/>
        </p:spPr>
      </p:pic>
      <p:sp>
        <p:nvSpPr>
          <p:cNvPr id="6" name="Прямоугольник 5"/>
          <p:cNvSpPr/>
          <p:nvPr/>
        </p:nvSpPr>
        <p:spPr>
          <a:xfrm>
            <a:off x="632298" y="1679123"/>
            <a:ext cx="7451387" cy="757130"/>
          </a:xfrm>
          <a:prstGeom prst="rect">
            <a:avLst/>
          </a:prstGeom>
        </p:spPr>
        <p:txBody>
          <a:bodyPr wrap="square">
            <a:spAutoFit/>
          </a:bodyPr>
          <a:lstStyle/>
          <a:p>
            <a:pPr marL="203200" indent="-203200" algn="ctr" eaLnBrk="1" hangingPunct="1">
              <a:lnSpc>
                <a:spcPct val="90000"/>
              </a:lnSpc>
              <a:buClr>
                <a:srgbClr val="F69200"/>
              </a:buClr>
              <a:buSzPct val="100000"/>
              <a:buFont typeface="STIXGeneral-Regular"/>
              <a:buNone/>
            </a:pPr>
            <a:r>
              <a:rPr lang="ru-RU" altLang="ru-RU" sz="2400" b="1" dirty="0" smtClean="0">
                <a:latin typeface="+mn-lt"/>
                <a:ea typeface="Fedra Sans Pro Light"/>
                <a:cs typeface="Fedra Sans Pro Light"/>
              </a:rPr>
              <a:t>Личностно- развивающая образовательная среда</a:t>
            </a:r>
          </a:p>
          <a:p>
            <a:pPr marL="203200" indent="-203200" eaLnBrk="1" hangingPunct="1">
              <a:lnSpc>
                <a:spcPct val="90000"/>
              </a:lnSpc>
              <a:buClr>
                <a:srgbClr val="F69200"/>
              </a:buClr>
              <a:buSzPct val="100000"/>
              <a:buFont typeface="STIXGeneral-Regular"/>
              <a:buNone/>
            </a:pPr>
            <a:r>
              <a:rPr lang="ru-RU" altLang="ru-RU" sz="2400" b="1" dirty="0" smtClean="0">
                <a:latin typeface="+mn-lt"/>
                <a:ea typeface="Fedra Sans Pro Light"/>
                <a:cs typeface="Fedra Sans Pro Light"/>
              </a:rPr>
              <a:t>          как путь к достижению успеха.</a:t>
            </a:r>
            <a:endParaRPr lang="ru-RU" altLang="ru-RU" sz="2400" b="1" dirty="0">
              <a:latin typeface="+mn-lt"/>
              <a:ea typeface="Fedra Sans Pro Light"/>
              <a:cs typeface="Fedra Sans Pro Ligh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a:spLocks noChangeArrowheads="1"/>
          </p:cNvSpPr>
          <p:nvPr/>
        </p:nvSpPr>
        <p:spPr bwMode="auto">
          <a:xfrm>
            <a:off x="358775" y="707228"/>
            <a:ext cx="8426450" cy="443197"/>
          </a:xfrm>
          <a:prstGeom prst="rect">
            <a:avLst/>
          </a:prstGeom>
          <a:noFill/>
          <a:ln w="9525">
            <a:noFill/>
            <a:miter lim="800000"/>
            <a:headEnd/>
            <a:tailEnd/>
          </a:ln>
        </p:spPr>
        <p:txBody>
          <a:bodyPr wrap="square" lIns="0" tIns="0" rIns="0" bIns="0">
            <a:spAutoFit/>
          </a:bodyPr>
          <a:lstStyle/>
          <a:p>
            <a:pPr algn="ctr">
              <a:lnSpc>
                <a:spcPct val="90000"/>
              </a:lnSpc>
              <a:spcBef>
                <a:spcPts val="1000"/>
              </a:spcBef>
              <a:buClr>
                <a:srgbClr val="F69200"/>
              </a:buClr>
              <a:buSzPct val="100000"/>
              <a:buFont typeface="STIXGeneral-Regular"/>
              <a:buNone/>
            </a:pPr>
            <a:r>
              <a:rPr lang="ru-RU" altLang="ru-RU" sz="3200" b="1" dirty="0">
                <a:solidFill>
                  <a:srgbClr val="00B050"/>
                </a:solidFill>
                <a:latin typeface="Fedra Sans Pro Book"/>
                <a:ea typeface="Fedra Sans Pro Light"/>
                <a:cs typeface="Fedra Sans Pro Light"/>
              </a:rPr>
              <a:t>КЛЮЧЕВАЯ ПРОБЛЕМА ПРОЕКТА</a:t>
            </a:r>
          </a:p>
        </p:txBody>
      </p:sp>
      <p:sp>
        <p:nvSpPr>
          <p:cNvPr id="3" name="Shape 485"/>
          <p:cNvSpPr>
            <a:spLocks noChangeArrowheads="1"/>
          </p:cNvSpPr>
          <p:nvPr/>
        </p:nvSpPr>
        <p:spPr bwMode="auto">
          <a:xfrm>
            <a:off x="486383" y="1478604"/>
            <a:ext cx="7811311" cy="3326859"/>
          </a:xfrm>
          <a:prstGeom prst="rect">
            <a:avLst/>
          </a:prstGeom>
          <a:noFill/>
          <a:ln w="12700">
            <a:noFill/>
            <a:miter lim="400000"/>
            <a:headEnd/>
            <a:tailEnd/>
          </a:ln>
        </p:spPr>
        <p:txBody>
          <a:bodyPr lIns="0" tIns="45718" rIns="0" bIns="45718"/>
          <a:lstStyle/>
          <a:p>
            <a:pPr marL="203200" indent="-203200" algn="just" eaLnBrk="1" hangingPunct="1">
              <a:lnSpc>
                <a:spcPct val="90000"/>
              </a:lnSpc>
              <a:buClr>
                <a:srgbClr val="F69200"/>
              </a:buClr>
              <a:buSzPct val="100000"/>
              <a:buFont typeface="STIXGeneral-Regular"/>
              <a:buNone/>
            </a:pPr>
            <a:r>
              <a:rPr lang="ru-RU" altLang="ru-RU" sz="2400" dirty="0" smtClean="0">
                <a:latin typeface="Fedra Sans Pro Book"/>
                <a:ea typeface="Fedra Sans Pro Light"/>
                <a:cs typeface="Fedra Sans Pro Light"/>
              </a:rPr>
              <a:t> 		</a:t>
            </a:r>
            <a:r>
              <a:rPr lang="ru-RU" altLang="ru-RU" b="1" dirty="0" smtClean="0">
                <a:latin typeface="+mn-lt"/>
                <a:ea typeface="Fedra Sans Pro Light"/>
                <a:cs typeface="Fedra Sans Pro Light"/>
              </a:rPr>
              <a:t> </a:t>
            </a:r>
            <a:r>
              <a:rPr lang="ru-RU" altLang="ru-RU" sz="2400" b="1" dirty="0" smtClean="0">
                <a:latin typeface="+mn-lt"/>
                <a:ea typeface="Fedra Sans Pro Light"/>
                <a:cs typeface="Fedra Sans Pro Light"/>
              </a:rPr>
              <a:t>Отсутствие стремления у большинства младших школьников к эстетичности, красоте звучания в письменной и устной речи посредством имени прилагательного приводит к бедному выражению эмоций.</a:t>
            </a:r>
            <a:endParaRPr lang="ru-RU" altLang="ru-RU" sz="2400" b="1" dirty="0">
              <a:latin typeface="+mn-lt"/>
              <a:ea typeface="Fedra Sans Pro Light"/>
              <a:cs typeface="Fedra Sans Pro Light"/>
            </a:endParaRPr>
          </a:p>
        </p:txBody>
      </p:sp>
      <p:pic>
        <p:nvPicPr>
          <p:cNvPr id="4" name="Google Shape;144;p15"/>
          <p:cNvPicPr preferRelativeResize="0"/>
          <p:nvPr/>
        </p:nvPicPr>
        <p:blipFill rotWithShape="1">
          <a:blip r:embed="rId2" cstate="print">
            <a:alphaModFix/>
          </a:blip>
          <a:srcRect/>
          <a:stretch/>
        </p:blipFill>
        <p:spPr>
          <a:xfrm>
            <a:off x="8717328" y="137550"/>
            <a:ext cx="426672" cy="569679"/>
          </a:xfrm>
          <a:prstGeom prst="rect">
            <a:avLst/>
          </a:prstGeom>
          <a:noFill/>
          <a:ln>
            <a:noFill/>
          </a:ln>
        </p:spPr>
      </p:pic>
      <p:pic>
        <p:nvPicPr>
          <p:cNvPr id="5" name="Picture 2"/>
          <p:cNvPicPr>
            <a:picLocks noChangeAspect="1" noChangeArrowheads="1"/>
          </p:cNvPicPr>
          <p:nvPr/>
        </p:nvPicPr>
        <p:blipFill>
          <a:blip r:embed="rId3"/>
          <a:srcRect/>
          <a:stretch>
            <a:fillRect/>
          </a:stretch>
        </p:blipFill>
        <p:spPr bwMode="auto">
          <a:xfrm>
            <a:off x="7702826" y="3659917"/>
            <a:ext cx="1014502" cy="10145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a:spLocks noChangeArrowheads="1"/>
          </p:cNvSpPr>
          <p:nvPr/>
        </p:nvSpPr>
        <p:spPr bwMode="auto">
          <a:xfrm>
            <a:off x="447675" y="963613"/>
            <a:ext cx="8141848" cy="443198"/>
          </a:xfrm>
          <a:prstGeom prst="rect">
            <a:avLst/>
          </a:prstGeom>
          <a:noFill/>
          <a:ln w="9525">
            <a:noFill/>
            <a:miter lim="800000"/>
            <a:headEnd/>
            <a:tailEnd/>
          </a:ln>
        </p:spPr>
        <p:txBody>
          <a:bodyPr wrap="square" lIns="0" tIns="0" rIns="0" bIns="0">
            <a:spAutoFit/>
          </a:bodyPr>
          <a:lstStyle/>
          <a:p>
            <a:pPr algn="ctr">
              <a:lnSpc>
                <a:spcPct val="90000"/>
              </a:lnSpc>
              <a:spcBef>
                <a:spcPts val="1000"/>
              </a:spcBef>
              <a:buClr>
                <a:srgbClr val="F69200"/>
              </a:buClr>
              <a:buSzPct val="100000"/>
              <a:buFont typeface="STIXGeneral-Regular"/>
              <a:buNone/>
            </a:pPr>
            <a:r>
              <a:rPr lang="ru-RU" altLang="ru-RU" sz="3200" b="1" dirty="0" smtClean="0">
                <a:solidFill>
                  <a:srgbClr val="00B050"/>
                </a:solidFill>
                <a:latin typeface="+mn-lt"/>
                <a:ea typeface="Fedra Sans Pro Light"/>
                <a:cs typeface="Fedra Sans Pro Light"/>
              </a:rPr>
              <a:t>ЦЕЛЕВАЯ ГРУППА ПРОЕКТА</a:t>
            </a:r>
            <a:endParaRPr lang="ru-RU" altLang="ru-RU" sz="3200" b="1" dirty="0">
              <a:solidFill>
                <a:srgbClr val="00B050"/>
              </a:solidFill>
              <a:latin typeface="+mn-lt"/>
              <a:ea typeface="Fedra Sans Pro Light"/>
              <a:cs typeface="Fedra Sans Pro Light"/>
            </a:endParaRPr>
          </a:p>
        </p:txBody>
      </p:sp>
      <p:sp>
        <p:nvSpPr>
          <p:cNvPr id="3" name="Shape 485"/>
          <p:cNvSpPr>
            <a:spLocks noChangeArrowheads="1"/>
          </p:cNvSpPr>
          <p:nvPr/>
        </p:nvSpPr>
        <p:spPr bwMode="auto">
          <a:xfrm>
            <a:off x="593387" y="1851025"/>
            <a:ext cx="7782128" cy="3106738"/>
          </a:xfrm>
          <a:prstGeom prst="rect">
            <a:avLst/>
          </a:prstGeom>
          <a:noFill/>
          <a:ln w="12700">
            <a:noFill/>
            <a:miter lim="400000"/>
            <a:headEnd/>
            <a:tailEnd/>
          </a:ln>
        </p:spPr>
        <p:txBody>
          <a:bodyPr lIns="0" tIns="45718" rIns="0" bIns="45718"/>
          <a:lstStyle/>
          <a:p>
            <a:pPr marL="203200" indent="-203200" algn="just" eaLnBrk="1" hangingPunct="1">
              <a:lnSpc>
                <a:spcPct val="90000"/>
              </a:lnSpc>
              <a:buClr>
                <a:srgbClr val="F69200"/>
              </a:buClr>
              <a:buSzPct val="100000"/>
              <a:buFont typeface="STIXGeneral-Regular"/>
              <a:buNone/>
            </a:pPr>
            <a:endParaRPr lang="ru-RU" altLang="ru-RU" sz="3600" b="1" dirty="0">
              <a:latin typeface="Fedra Sans Pro Light"/>
              <a:ea typeface="Fedra Sans Pro Light"/>
              <a:cs typeface="Fedra Sans Pro Light"/>
            </a:endParaRPr>
          </a:p>
          <a:p>
            <a:pPr marL="203200" indent="-203200" algn="just" eaLnBrk="1" hangingPunct="1">
              <a:lnSpc>
                <a:spcPct val="90000"/>
              </a:lnSpc>
              <a:buClr>
                <a:srgbClr val="F69200"/>
              </a:buClr>
              <a:buSzPct val="100000"/>
              <a:buFont typeface="STIXGeneral-Regular"/>
              <a:buNone/>
            </a:pPr>
            <a:endParaRPr lang="ru-RU" altLang="ru-RU" sz="3600" b="1" dirty="0">
              <a:latin typeface="Fedra Sans Pro Light"/>
              <a:ea typeface="Fedra Sans Pro Light"/>
              <a:cs typeface="Fedra Sans Pro Light"/>
            </a:endParaRPr>
          </a:p>
          <a:p>
            <a:pPr marL="203200" indent="-203200" algn="just" eaLnBrk="1" hangingPunct="1">
              <a:lnSpc>
                <a:spcPct val="90000"/>
              </a:lnSpc>
              <a:buClr>
                <a:srgbClr val="F69200"/>
              </a:buClr>
              <a:buSzPct val="100000"/>
              <a:buFont typeface="STIXGeneral-Regular"/>
              <a:buNone/>
            </a:pPr>
            <a:endParaRPr lang="ru-RU" altLang="ru-RU" sz="3600" b="1" dirty="0">
              <a:latin typeface="Fedra Sans Pro Light"/>
              <a:ea typeface="Fedra Sans Pro Light"/>
              <a:cs typeface="Fedra Sans Pro Light"/>
            </a:endParaRPr>
          </a:p>
          <a:p>
            <a:pPr marL="203200" indent="-203200" algn="just" eaLnBrk="1" hangingPunct="1">
              <a:lnSpc>
                <a:spcPct val="90000"/>
              </a:lnSpc>
              <a:buClr>
                <a:srgbClr val="F69200"/>
              </a:buClr>
              <a:buSzPct val="100000"/>
              <a:buFont typeface="STIXGeneral-Regular"/>
              <a:buNone/>
            </a:pPr>
            <a:endParaRPr lang="ru-RU" altLang="ru-RU" sz="3600" b="1" dirty="0">
              <a:latin typeface="Fedra Sans Pro Light"/>
              <a:ea typeface="Fedra Sans Pro Light"/>
              <a:cs typeface="Fedra Sans Pro Light"/>
            </a:endParaRPr>
          </a:p>
        </p:txBody>
      </p:sp>
      <p:pic>
        <p:nvPicPr>
          <p:cNvPr id="4" name="Google Shape;144;p15"/>
          <p:cNvPicPr preferRelativeResize="0"/>
          <p:nvPr/>
        </p:nvPicPr>
        <p:blipFill rotWithShape="1">
          <a:blip r:embed="rId2" cstate="print">
            <a:alphaModFix/>
          </a:blip>
          <a:srcRect/>
          <a:stretch/>
        </p:blipFill>
        <p:spPr>
          <a:xfrm>
            <a:off x="8717328" y="137550"/>
            <a:ext cx="426672" cy="569679"/>
          </a:xfrm>
          <a:prstGeom prst="rect">
            <a:avLst/>
          </a:prstGeom>
          <a:noFill/>
          <a:ln>
            <a:noFill/>
          </a:ln>
        </p:spPr>
      </p:pic>
      <p:sp>
        <p:nvSpPr>
          <p:cNvPr id="6" name="Прямоугольник 5"/>
          <p:cNvSpPr/>
          <p:nvPr/>
        </p:nvSpPr>
        <p:spPr>
          <a:xfrm>
            <a:off x="1877438" y="1851025"/>
            <a:ext cx="1663430" cy="369332"/>
          </a:xfrm>
          <a:prstGeom prst="rect">
            <a:avLst/>
          </a:prstGeom>
        </p:spPr>
        <p:txBody>
          <a:bodyPr wrap="square">
            <a:spAutoFit/>
          </a:bodyPr>
          <a:lstStyle/>
          <a:p>
            <a:pPr algn="ctr" eaLnBrk="1"/>
            <a:r>
              <a:rPr lang="ru-RU" altLang="ru-RU" dirty="0" smtClean="0">
                <a:latin typeface="Fedra Sans Pro Book"/>
                <a:ea typeface="Fedra Sans Pro Light"/>
                <a:cs typeface="Fedra Sans Pro Light"/>
                <a:sym typeface="Fedra Sans Pro Light"/>
              </a:rPr>
              <a:t> </a:t>
            </a:r>
            <a:endParaRPr lang="ru-RU" altLang="ru-RU" dirty="0">
              <a:latin typeface="Fedra Sans Pro Book"/>
              <a:ea typeface="Fedra Sans Pro Light"/>
              <a:cs typeface="Fedra Sans Pro Light"/>
            </a:endParaRPr>
          </a:p>
        </p:txBody>
      </p:sp>
      <p:pic>
        <p:nvPicPr>
          <p:cNvPr id="7" name="Picture 2"/>
          <p:cNvPicPr>
            <a:picLocks noChangeAspect="1" noChangeArrowheads="1"/>
          </p:cNvPicPr>
          <p:nvPr/>
        </p:nvPicPr>
        <p:blipFill>
          <a:blip r:embed="rId3"/>
          <a:srcRect/>
          <a:stretch>
            <a:fillRect/>
          </a:stretch>
        </p:blipFill>
        <p:spPr bwMode="auto">
          <a:xfrm>
            <a:off x="7673009" y="3620373"/>
            <a:ext cx="1044319" cy="1044319"/>
          </a:xfrm>
          <a:prstGeom prst="rect">
            <a:avLst/>
          </a:prstGeom>
          <a:noFill/>
          <a:ln w="9525">
            <a:noFill/>
            <a:miter lim="800000"/>
            <a:headEnd/>
            <a:tailEnd/>
          </a:ln>
          <a:effectLst/>
        </p:spPr>
      </p:pic>
      <p:sp>
        <p:nvSpPr>
          <p:cNvPr id="8" name="TextBox 7"/>
          <p:cNvSpPr txBox="1"/>
          <p:nvPr/>
        </p:nvSpPr>
        <p:spPr>
          <a:xfrm>
            <a:off x="447675" y="1702340"/>
            <a:ext cx="7538734" cy="1938992"/>
          </a:xfrm>
          <a:prstGeom prst="rect">
            <a:avLst/>
          </a:prstGeom>
          <a:noFill/>
        </p:spPr>
        <p:txBody>
          <a:bodyPr wrap="square" rtlCol="0">
            <a:spAutoFit/>
          </a:bodyPr>
          <a:lstStyle/>
          <a:p>
            <a:pPr algn="ctr"/>
            <a:r>
              <a:rPr lang="ru-RU" sz="2000" b="1" dirty="0" smtClean="0">
                <a:latin typeface="+mn-lt"/>
              </a:rPr>
              <a:t>	</a:t>
            </a:r>
            <a:r>
              <a:rPr lang="ru-RU" sz="2400" b="1" dirty="0" smtClean="0">
                <a:latin typeface="+mn-lt"/>
              </a:rPr>
              <a:t>Данный урок входит в общеобразовательную  программу по русскому языку под руководством</a:t>
            </a:r>
          </a:p>
          <a:p>
            <a:pPr algn="ctr"/>
            <a:r>
              <a:rPr lang="ru-RU" sz="2400" b="1" dirty="0" smtClean="0">
                <a:latin typeface="+mn-lt"/>
              </a:rPr>
              <a:t> В. Г. Горецкого, 2 класс УМК « Школа России».</a:t>
            </a:r>
          </a:p>
          <a:p>
            <a:pPr algn="ctr"/>
            <a:r>
              <a:rPr lang="ru-RU" sz="2400" b="1" dirty="0" smtClean="0">
                <a:latin typeface="+mn-lt"/>
              </a:rPr>
              <a:t>	Материал проекта так же может быть использован и во внеурочной деятельности.</a:t>
            </a:r>
            <a:endParaRPr lang="ru-RU" sz="2400" b="1" dirty="0">
              <a:latin typeface="+mn-lt"/>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a:spLocks noChangeArrowheads="1"/>
          </p:cNvSpPr>
          <p:nvPr/>
        </p:nvSpPr>
        <p:spPr bwMode="auto">
          <a:xfrm>
            <a:off x="215900" y="707229"/>
            <a:ext cx="8426450" cy="443198"/>
          </a:xfrm>
          <a:prstGeom prst="rect">
            <a:avLst/>
          </a:prstGeom>
          <a:noFill/>
          <a:ln w="9525">
            <a:noFill/>
            <a:miter lim="800000"/>
            <a:headEnd/>
            <a:tailEnd/>
          </a:ln>
        </p:spPr>
        <p:txBody>
          <a:bodyPr wrap="square" lIns="0" tIns="0" rIns="0" bIns="0">
            <a:spAutoFit/>
          </a:bodyPr>
          <a:lstStyle/>
          <a:p>
            <a:pPr algn="ctr">
              <a:lnSpc>
                <a:spcPct val="90000"/>
              </a:lnSpc>
              <a:spcBef>
                <a:spcPts val="1000"/>
              </a:spcBef>
              <a:buClr>
                <a:srgbClr val="F69200"/>
              </a:buClr>
              <a:buSzPct val="100000"/>
              <a:buFont typeface="STIXGeneral-Regular"/>
              <a:buNone/>
            </a:pPr>
            <a:r>
              <a:rPr lang="ru-RU" altLang="ru-RU" sz="3200" b="1" dirty="0">
                <a:solidFill>
                  <a:srgbClr val="00B050"/>
                </a:solidFill>
                <a:latin typeface="+mn-lt"/>
                <a:ea typeface="Fedra Sans Pro Light"/>
                <a:cs typeface="Fedra Sans Pro Light"/>
              </a:rPr>
              <a:t>ЦЕЛЬ ПРОЕКТА</a:t>
            </a:r>
          </a:p>
        </p:txBody>
      </p:sp>
      <p:sp>
        <p:nvSpPr>
          <p:cNvPr id="3" name="Shape 485"/>
          <p:cNvSpPr>
            <a:spLocks noChangeArrowheads="1"/>
          </p:cNvSpPr>
          <p:nvPr/>
        </p:nvSpPr>
        <p:spPr bwMode="auto">
          <a:xfrm>
            <a:off x="476656" y="1274323"/>
            <a:ext cx="7500026" cy="3458463"/>
          </a:xfrm>
          <a:prstGeom prst="rect">
            <a:avLst/>
          </a:prstGeom>
          <a:noFill/>
          <a:ln w="12700">
            <a:noFill/>
            <a:miter lim="400000"/>
            <a:headEnd/>
            <a:tailEnd/>
          </a:ln>
        </p:spPr>
        <p:txBody>
          <a:bodyPr lIns="0" tIns="45718" rIns="0" bIns="45718"/>
          <a:lstStyle/>
          <a:p>
            <a:pPr marL="203200" indent="-203200" algn="just" eaLnBrk="1" hangingPunct="1">
              <a:lnSpc>
                <a:spcPct val="90000"/>
              </a:lnSpc>
              <a:buClr>
                <a:srgbClr val="F69200"/>
              </a:buClr>
              <a:buSzPct val="100000"/>
              <a:buFont typeface="Wingdings" pitchFamily="2" charset="2"/>
              <a:buChar char="Ø"/>
            </a:pPr>
            <a:r>
              <a:rPr lang="ru-RU" altLang="ru-RU" sz="3200" dirty="0" smtClean="0">
                <a:latin typeface="Fedra Sans Pro Book"/>
                <a:ea typeface="Fedra Sans Pro Light"/>
                <a:cs typeface="Fedra Sans Pro Light"/>
              </a:rPr>
              <a:t> </a:t>
            </a:r>
            <a:r>
              <a:rPr lang="ru-RU" altLang="ru-RU" sz="2400" b="1" dirty="0" smtClean="0">
                <a:latin typeface="+mn-lt"/>
                <a:ea typeface="Fedra Sans Pro Light"/>
                <a:cs typeface="Fedra Sans Pro Light"/>
              </a:rPr>
              <a:t>	Создать условия для расширения знаний о имени прилагательном</a:t>
            </a:r>
          </a:p>
          <a:p>
            <a:pPr marL="203200" indent="-203200" algn="just" eaLnBrk="1" hangingPunct="1">
              <a:lnSpc>
                <a:spcPct val="90000"/>
              </a:lnSpc>
              <a:buClr>
                <a:srgbClr val="F69200"/>
              </a:buClr>
              <a:buSzPct val="100000"/>
              <a:buFont typeface="Wingdings" pitchFamily="2" charset="2"/>
              <a:buChar char="Ø"/>
            </a:pPr>
            <a:r>
              <a:rPr lang="ru-RU" altLang="ru-RU" sz="2400" b="1" dirty="0" smtClean="0">
                <a:latin typeface="+mn-lt"/>
                <a:ea typeface="Fedra Sans Pro Light"/>
                <a:cs typeface="Fedra Sans Pro Light"/>
              </a:rPr>
              <a:t>Способствовать пониманию необходимости использования имен прилагательных в устной и письменной речи</a:t>
            </a:r>
          </a:p>
          <a:p>
            <a:pPr marL="203200" indent="-203200" algn="just" eaLnBrk="1" hangingPunct="1">
              <a:lnSpc>
                <a:spcPct val="90000"/>
              </a:lnSpc>
              <a:buClr>
                <a:srgbClr val="F69200"/>
              </a:buClr>
              <a:buSzPct val="100000"/>
              <a:buFont typeface="Wingdings" pitchFamily="2" charset="2"/>
              <a:buChar char="Ø"/>
            </a:pPr>
            <a:r>
              <a:rPr lang="ru-RU" altLang="ru-RU" sz="2400" b="1" dirty="0" smtClean="0">
                <a:latin typeface="+mn-lt"/>
                <a:ea typeface="Fedra Sans Pro Light"/>
                <a:cs typeface="Fedra Sans Pro Light"/>
              </a:rPr>
              <a:t>Способствовать пониманию  младшими школьниками роли прилагательных при описании чувств, настроений, душевных переживаний и и яркости речи </a:t>
            </a:r>
            <a:endParaRPr lang="ru-RU" altLang="ru-RU" sz="2400" b="1" i="1" dirty="0">
              <a:latin typeface="+mn-lt"/>
              <a:ea typeface="Fedra Sans Pro Light"/>
              <a:cs typeface="Fedra Sans Pro Light"/>
            </a:endParaRPr>
          </a:p>
        </p:txBody>
      </p:sp>
      <p:pic>
        <p:nvPicPr>
          <p:cNvPr id="4" name="Google Shape;144;p15"/>
          <p:cNvPicPr preferRelativeResize="0"/>
          <p:nvPr/>
        </p:nvPicPr>
        <p:blipFill rotWithShape="1">
          <a:blip r:embed="rId2" cstate="print">
            <a:alphaModFix/>
          </a:blip>
          <a:srcRect/>
          <a:stretch/>
        </p:blipFill>
        <p:spPr>
          <a:xfrm>
            <a:off x="8717328" y="137550"/>
            <a:ext cx="426672" cy="569679"/>
          </a:xfrm>
          <a:prstGeom prst="rect">
            <a:avLst/>
          </a:prstGeom>
          <a:noFill/>
          <a:ln>
            <a:noFill/>
          </a:ln>
        </p:spPr>
      </p:pic>
      <p:pic>
        <p:nvPicPr>
          <p:cNvPr id="5" name="Picture 2"/>
          <p:cNvPicPr>
            <a:picLocks noChangeAspect="1" noChangeArrowheads="1"/>
          </p:cNvPicPr>
          <p:nvPr/>
        </p:nvPicPr>
        <p:blipFill>
          <a:blip r:embed="rId3"/>
          <a:srcRect/>
          <a:stretch>
            <a:fillRect/>
          </a:stretch>
        </p:blipFill>
        <p:spPr bwMode="auto">
          <a:xfrm>
            <a:off x="7622264" y="3637722"/>
            <a:ext cx="1095064" cy="109506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a:spLocks noChangeArrowheads="1"/>
          </p:cNvSpPr>
          <p:nvPr/>
        </p:nvSpPr>
        <p:spPr bwMode="auto">
          <a:xfrm>
            <a:off x="447675" y="707229"/>
            <a:ext cx="8426450" cy="443198"/>
          </a:xfrm>
          <a:prstGeom prst="rect">
            <a:avLst/>
          </a:prstGeom>
          <a:noFill/>
          <a:ln w="9525">
            <a:noFill/>
            <a:miter lim="800000"/>
            <a:headEnd/>
            <a:tailEnd/>
          </a:ln>
        </p:spPr>
        <p:txBody>
          <a:bodyPr wrap="square" lIns="0" tIns="0" rIns="0" bIns="0">
            <a:spAutoFit/>
          </a:bodyPr>
          <a:lstStyle/>
          <a:p>
            <a:pPr algn="ctr">
              <a:lnSpc>
                <a:spcPct val="90000"/>
              </a:lnSpc>
              <a:spcBef>
                <a:spcPts val="1000"/>
              </a:spcBef>
              <a:buClr>
                <a:srgbClr val="F69200"/>
              </a:buClr>
              <a:buSzPct val="100000"/>
              <a:buFont typeface="STIXGeneral-Regular"/>
              <a:buNone/>
            </a:pPr>
            <a:r>
              <a:rPr lang="ru-RU" altLang="ru-RU" sz="3200" b="1" dirty="0">
                <a:solidFill>
                  <a:srgbClr val="00B050"/>
                </a:solidFill>
                <a:latin typeface="+mn-lt"/>
                <a:ea typeface="Fedra Sans Pro Light"/>
                <a:cs typeface="Fedra Sans Pro Light"/>
              </a:rPr>
              <a:t>ЗАДАЧИ ПРОЕКТА</a:t>
            </a:r>
          </a:p>
        </p:txBody>
      </p:sp>
      <p:sp>
        <p:nvSpPr>
          <p:cNvPr id="3" name="Shape 485"/>
          <p:cNvSpPr>
            <a:spLocks noChangeArrowheads="1"/>
          </p:cNvSpPr>
          <p:nvPr/>
        </p:nvSpPr>
        <p:spPr bwMode="auto">
          <a:xfrm>
            <a:off x="447675" y="963613"/>
            <a:ext cx="8209942" cy="3797300"/>
          </a:xfrm>
          <a:prstGeom prst="rect">
            <a:avLst/>
          </a:prstGeom>
          <a:noFill/>
          <a:ln w="12700">
            <a:noFill/>
            <a:miter lim="400000"/>
            <a:headEnd/>
            <a:tailEnd/>
          </a:ln>
        </p:spPr>
        <p:txBody>
          <a:bodyPr lIns="0" tIns="45718" rIns="0" bIns="45718"/>
          <a:lstStyle/>
          <a:p>
            <a:pPr marL="203200" indent="-203200" algn="just" eaLnBrk="1" hangingPunct="1">
              <a:lnSpc>
                <a:spcPct val="90000"/>
              </a:lnSpc>
              <a:buClr>
                <a:srgbClr val="F69200"/>
              </a:buClr>
              <a:buSzPct val="100000"/>
              <a:buFont typeface="STIXGeneral-Regular"/>
              <a:buNone/>
            </a:pPr>
            <a:r>
              <a:rPr lang="ru-RU" altLang="ru-RU" sz="2400" dirty="0" smtClean="0">
                <a:latin typeface="Fedra Sans Pro Book"/>
                <a:ea typeface="Fedra Sans Pro Light"/>
                <a:cs typeface="Fedra Sans Pro Light"/>
              </a:rPr>
              <a:t> </a:t>
            </a:r>
            <a:endParaRPr lang="ru-RU" altLang="ru-RU" sz="2400" dirty="0">
              <a:latin typeface="Fedra Sans Pro Book"/>
              <a:ea typeface="Fedra Sans Pro Light"/>
              <a:cs typeface="Fedra Sans Pro Light"/>
            </a:endParaRPr>
          </a:p>
        </p:txBody>
      </p:sp>
      <p:pic>
        <p:nvPicPr>
          <p:cNvPr id="4" name="Google Shape;144;p15"/>
          <p:cNvPicPr preferRelativeResize="0"/>
          <p:nvPr/>
        </p:nvPicPr>
        <p:blipFill rotWithShape="1">
          <a:blip r:embed="rId2" cstate="print">
            <a:alphaModFix/>
          </a:blip>
          <a:srcRect/>
          <a:stretch/>
        </p:blipFill>
        <p:spPr>
          <a:xfrm>
            <a:off x="8717328" y="137550"/>
            <a:ext cx="426672" cy="569679"/>
          </a:xfrm>
          <a:prstGeom prst="rect">
            <a:avLst/>
          </a:prstGeom>
          <a:noFill/>
          <a:ln>
            <a:noFill/>
          </a:ln>
        </p:spPr>
      </p:pic>
      <p:pic>
        <p:nvPicPr>
          <p:cNvPr id="5" name="Picture 2"/>
          <p:cNvPicPr>
            <a:picLocks noChangeAspect="1" noChangeArrowheads="1"/>
          </p:cNvPicPr>
          <p:nvPr/>
        </p:nvPicPr>
        <p:blipFill>
          <a:blip r:embed="rId3"/>
          <a:srcRect/>
          <a:stretch>
            <a:fillRect/>
          </a:stretch>
        </p:blipFill>
        <p:spPr bwMode="auto">
          <a:xfrm>
            <a:off x="7682948" y="3591401"/>
            <a:ext cx="1034380" cy="1034380"/>
          </a:xfrm>
          <a:prstGeom prst="rect">
            <a:avLst/>
          </a:prstGeom>
          <a:noFill/>
          <a:ln w="9525">
            <a:noFill/>
            <a:miter lim="800000"/>
            <a:headEnd/>
            <a:tailEnd/>
          </a:ln>
          <a:effectLst/>
        </p:spPr>
      </p:pic>
      <p:sp>
        <p:nvSpPr>
          <p:cNvPr id="5121" name="Rectangle 1"/>
          <p:cNvSpPr>
            <a:spLocks noChangeArrowheads="1"/>
          </p:cNvSpPr>
          <p:nvPr/>
        </p:nvSpPr>
        <p:spPr bwMode="auto">
          <a:xfrm>
            <a:off x="664592" y="1150427"/>
            <a:ext cx="7594191" cy="59093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r>
              <a:rPr kumimoji="0" lang="ru-RU" sz="2000" b="1" i="0" u="none" strike="noStrike" cap="none" normalizeH="0" baseline="0" dirty="0" smtClean="0">
                <a:ln>
                  <a:noFill/>
                </a:ln>
                <a:solidFill>
                  <a:schemeClr val="tx1"/>
                </a:solidFill>
                <a:effectLst/>
                <a:latin typeface="+mn-lt"/>
                <a:ea typeface="Calibri" pitchFamily="34" charset="0"/>
                <a:cs typeface="Times New Roman" pitchFamily="18" charset="0"/>
              </a:rPr>
              <a:t> </a:t>
            </a:r>
            <a:r>
              <a:rPr lang="ru-RU" sz="2000" b="1" dirty="0" smtClean="0">
                <a:latin typeface="+mn-lt"/>
              </a:rPr>
              <a:t> </a:t>
            </a:r>
            <a:r>
              <a:rPr lang="ru-RU" sz="2400" b="1" dirty="0" smtClean="0">
                <a:latin typeface="+mn-lt"/>
              </a:rPr>
              <a:t>Помочь детям задуматься о роли прилагательных в устной и письменной речи</a:t>
            </a:r>
          </a:p>
          <a:p>
            <a:pPr defTabSz="914400" eaLnBrk="1" hangingPunct="1">
              <a:buFont typeface="Wingdings" pitchFamily="2" charset="2"/>
              <a:buChar char="Ø"/>
            </a:pPr>
            <a:r>
              <a:rPr lang="ru-RU" sz="2400" b="1" dirty="0" smtClean="0">
                <a:latin typeface="+mn-lt"/>
              </a:rPr>
              <a:t>Расширять эмоциональный словарь</a:t>
            </a:r>
          </a:p>
          <a:p>
            <a:pPr defTabSz="914400" eaLnBrk="1" hangingPunct="1">
              <a:buFont typeface="Wingdings" pitchFamily="2" charset="2"/>
              <a:buChar char="Ø"/>
            </a:pPr>
            <a:r>
              <a:rPr lang="ru-RU" sz="2400" b="1" dirty="0" smtClean="0">
                <a:latin typeface="+mn-lt"/>
              </a:rPr>
              <a:t>Помочь осознать как важно совершать добрые поступки</a:t>
            </a:r>
          </a:p>
          <a:p>
            <a:pPr defTabSz="914400" eaLnBrk="1" hangingPunct="1">
              <a:buFont typeface="Wingdings" pitchFamily="2" charset="2"/>
              <a:buChar char="Ø"/>
            </a:pPr>
            <a:r>
              <a:rPr lang="ru-RU" sz="2400" b="1" dirty="0" smtClean="0">
                <a:latin typeface="+mn-lt"/>
              </a:rPr>
              <a:t>Развивать навыки сотрудничества</a:t>
            </a:r>
          </a:p>
          <a:p>
            <a:pPr defTabSz="914400" eaLnBrk="1" hangingPunct="1">
              <a:buFont typeface="Wingdings" pitchFamily="2" charset="2"/>
              <a:buChar char="Ø"/>
            </a:pPr>
            <a:r>
              <a:rPr lang="ru-RU" sz="2400" b="1" dirty="0" smtClean="0">
                <a:latin typeface="+mn-lt"/>
              </a:rPr>
              <a:t>Способствовать развитию умения выражать эмоции через творчество и формы взаимодействия</a:t>
            </a:r>
          </a:p>
          <a:p>
            <a:pPr defTabSz="914400" eaLnBrk="1" hangingPunct="1">
              <a:buFont typeface="Wingdings" pitchFamily="2" charset="2"/>
              <a:buChar char="Ø"/>
            </a:pPr>
            <a:r>
              <a:rPr lang="ru-RU" sz="2400" b="1" dirty="0" smtClean="0">
                <a:latin typeface="+mn-lt"/>
              </a:rPr>
              <a:t>Обсудить и составить </a:t>
            </a:r>
            <a:r>
              <a:rPr lang="ru-RU" sz="2400" b="1" dirty="0" err="1" smtClean="0">
                <a:latin typeface="+mn-lt"/>
              </a:rPr>
              <a:t>синквейн</a:t>
            </a:r>
            <a:endParaRPr lang="ru-RU" sz="2400" b="1" dirty="0" smtClean="0">
              <a:latin typeface="+mn-lt"/>
            </a:endParaRPr>
          </a:p>
          <a:p>
            <a:pPr defTabSz="914400" eaLnBrk="1" hangingPunct="1">
              <a:buFont typeface="Wingdings" pitchFamily="2" charset="2"/>
              <a:buChar char="Ø"/>
            </a:pPr>
            <a:endParaRPr lang="ru-RU" b="1" dirty="0" smtClean="0">
              <a:latin typeface="+mn-lt"/>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Ø"/>
              <a:tabLst/>
            </a:pPr>
            <a:endParaRPr lang="ru-RU" b="1" dirty="0" smtClean="0">
              <a:latin typeface="+mn-lt"/>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solidFill>
                <a:schemeClr val="tx1"/>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solidFill>
                <a:schemeClr val="tx1"/>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solidFill>
                <a:schemeClr val="tx1"/>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solidFill>
                <a:schemeClr val="tx1"/>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smtClean="0">
              <a:solidFill>
                <a:schemeClr val="tx1"/>
              </a:solidFill>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a:spLocks noChangeArrowheads="1"/>
          </p:cNvSpPr>
          <p:nvPr/>
        </p:nvSpPr>
        <p:spPr bwMode="auto">
          <a:xfrm>
            <a:off x="262647" y="741363"/>
            <a:ext cx="8426450" cy="444500"/>
          </a:xfrm>
          <a:prstGeom prst="rect">
            <a:avLst/>
          </a:prstGeom>
          <a:noFill/>
          <a:ln w="9525">
            <a:noFill/>
            <a:miter lim="800000"/>
            <a:headEnd/>
            <a:tailEnd/>
          </a:ln>
        </p:spPr>
        <p:txBody>
          <a:bodyPr lIns="0" tIns="0" rIns="0" bIns="0">
            <a:spAutoFit/>
          </a:bodyPr>
          <a:lstStyle/>
          <a:p>
            <a:pPr algn="ctr">
              <a:lnSpc>
                <a:spcPct val="90000"/>
              </a:lnSpc>
              <a:spcBef>
                <a:spcPts val="1000"/>
              </a:spcBef>
              <a:buClr>
                <a:srgbClr val="F69200"/>
              </a:buClr>
              <a:buSzPct val="100000"/>
              <a:buFont typeface="STIXGeneral-Regular"/>
              <a:buNone/>
            </a:pPr>
            <a:r>
              <a:rPr lang="ru-RU" altLang="ru-RU" sz="3200" b="1" dirty="0">
                <a:solidFill>
                  <a:srgbClr val="00B050"/>
                </a:solidFill>
                <a:latin typeface="+mn-lt"/>
                <a:ea typeface="Fedra Sans Pro Light"/>
                <a:cs typeface="Fedra Sans Pro Light"/>
              </a:rPr>
              <a:t>ПЛАНИРУЕМЫЕ РЕЗУЛЬТАТЫ ПРОЕКТ</a:t>
            </a:r>
            <a:r>
              <a:rPr lang="ru-RU" altLang="ru-RU" sz="3200" b="1" dirty="0">
                <a:solidFill>
                  <a:srgbClr val="00B050"/>
                </a:solidFill>
                <a:latin typeface="Fedra Sans Pro Book"/>
                <a:ea typeface="Fedra Sans Pro Light"/>
                <a:cs typeface="Fedra Sans Pro Light"/>
              </a:rPr>
              <a:t>А</a:t>
            </a:r>
          </a:p>
        </p:txBody>
      </p:sp>
      <p:sp>
        <p:nvSpPr>
          <p:cNvPr id="3" name="Shape 485"/>
          <p:cNvSpPr>
            <a:spLocks noChangeArrowheads="1"/>
          </p:cNvSpPr>
          <p:nvPr/>
        </p:nvSpPr>
        <p:spPr bwMode="auto">
          <a:xfrm>
            <a:off x="555625" y="1185863"/>
            <a:ext cx="7840493" cy="2880299"/>
          </a:xfrm>
          <a:prstGeom prst="rect">
            <a:avLst/>
          </a:prstGeom>
          <a:noFill/>
          <a:ln w="12700">
            <a:noFill/>
            <a:miter lim="400000"/>
            <a:headEnd/>
            <a:tailEnd/>
          </a:ln>
        </p:spPr>
        <p:txBody>
          <a:bodyPr lIns="0" tIns="45718" rIns="0" bIns="45718"/>
          <a:lstStyle/>
          <a:p>
            <a:pPr marL="203200" indent="-203200" algn="just" eaLnBrk="1" hangingPunct="1">
              <a:lnSpc>
                <a:spcPct val="90000"/>
              </a:lnSpc>
              <a:buClr>
                <a:srgbClr val="F69200"/>
              </a:buClr>
              <a:buSzPct val="100000"/>
              <a:buFont typeface="Wingdings" pitchFamily="2" charset="2"/>
              <a:buChar char="Ø"/>
            </a:pPr>
            <a:r>
              <a:rPr lang="ru-RU" altLang="ru-RU" sz="2000" b="1" dirty="0" smtClean="0">
                <a:solidFill>
                  <a:schemeClr val="tx1"/>
                </a:solidFill>
                <a:latin typeface="+mn-lt"/>
                <a:ea typeface="Fedra Sans Pro Light"/>
                <a:cs typeface="Fedra Sans Pro Light"/>
              </a:rPr>
              <a:t> Оперирует прилагательными, связанными с эмоциями и использует их в общении </a:t>
            </a:r>
          </a:p>
          <a:p>
            <a:pPr marL="203200" indent="-203200" algn="just" eaLnBrk="1" hangingPunct="1">
              <a:lnSpc>
                <a:spcPct val="90000"/>
              </a:lnSpc>
              <a:buClr>
                <a:srgbClr val="F69200"/>
              </a:buClr>
              <a:buSzPct val="100000"/>
              <a:buFont typeface="Wingdings" pitchFamily="2" charset="2"/>
              <a:buChar char="Ø"/>
            </a:pPr>
            <a:r>
              <a:rPr lang="ru-RU" altLang="ru-RU" sz="2000" b="1" dirty="0" smtClean="0">
                <a:solidFill>
                  <a:schemeClr val="tx1"/>
                </a:solidFill>
                <a:latin typeface="+mn-lt"/>
                <a:ea typeface="Fedra Sans Pro Light"/>
                <a:cs typeface="Fedra Sans Pro Light"/>
              </a:rPr>
              <a:t>Знает насколько важно использовать прилагательные в речи</a:t>
            </a:r>
          </a:p>
          <a:p>
            <a:pPr marL="203200" indent="-203200" algn="just" eaLnBrk="1" hangingPunct="1">
              <a:lnSpc>
                <a:spcPct val="90000"/>
              </a:lnSpc>
              <a:buClr>
                <a:srgbClr val="F69200"/>
              </a:buClr>
              <a:buSzPct val="100000"/>
              <a:buFont typeface="Wingdings" pitchFamily="2" charset="2"/>
              <a:buChar char="Ø"/>
            </a:pPr>
            <a:r>
              <a:rPr lang="ru-RU" altLang="ru-RU" sz="2000" b="1" dirty="0" smtClean="0">
                <a:solidFill>
                  <a:schemeClr val="tx1"/>
                </a:solidFill>
                <a:latin typeface="+mn-lt"/>
                <a:ea typeface="Fedra Sans Pro Light"/>
                <a:cs typeface="Fedra Sans Pro Light"/>
              </a:rPr>
              <a:t>Знает способы использования прилагательных для передачи разнообразия окружающих нас предметов</a:t>
            </a:r>
          </a:p>
          <a:p>
            <a:pPr marL="203200" indent="-203200" algn="just" eaLnBrk="1" hangingPunct="1">
              <a:lnSpc>
                <a:spcPct val="90000"/>
              </a:lnSpc>
              <a:buClr>
                <a:srgbClr val="F69200"/>
              </a:buClr>
              <a:buSzPct val="100000"/>
              <a:buFont typeface="Wingdings" pitchFamily="2" charset="2"/>
              <a:buChar char="Ø"/>
            </a:pPr>
            <a:r>
              <a:rPr lang="ru-RU" altLang="ru-RU" sz="2000" b="1" dirty="0" smtClean="0">
                <a:solidFill>
                  <a:schemeClr val="tx1"/>
                </a:solidFill>
                <a:latin typeface="+mn-lt"/>
                <a:ea typeface="Fedra Sans Pro Light"/>
                <a:cs typeface="Fedra Sans Pro Light"/>
              </a:rPr>
              <a:t>Ребенок может определять прилагательные в тексте и делить их по значению  </a:t>
            </a:r>
          </a:p>
          <a:p>
            <a:pPr marL="203200" indent="-203200" algn="just" eaLnBrk="1" hangingPunct="1">
              <a:lnSpc>
                <a:spcPct val="90000"/>
              </a:lnSpc>
              <a:buClr>
                <a:srgbClr val="F69200"/>
              </a:buClr>
              <a:buSzPct val="100000"/>
              <a:buFont typeface="Wingdings" pitchFamily="2" charset="2"/>
              <a:buChar char="Ø"/>
            </a:pPr>
            <a:r>
              <a:rPr lang="ru-RU" altLang="ru-RU" sz="2000" b="1" dirty="0" smtClean="0">
                <a:solidFill>
                  <a:schemeClr val="tx1"/>
                </a:solidFill>
                <a:latin typeface="+mn-lt"/>
                <a:ea typeface="Fedra Sans Pro Light"/>
                <a:cs typeface="Fedra Sans Pro Light"/>
              </a:rPr>
              <a:t>Настроен на позитивное взаимоотношение с окружающими</a:t>
            </a:r>
          </a:p>
          <a:p>
            <a:pPr marL="203200" indent="-203200" algn="just" eaLnBrk="1" hangingPunct="1">
              <a:lnSpc>
                <a:spcPct val="90000"/>
              </a:lnSpc>
              <a:buClr>
                <a:srgbClr val="F69200"/>
              </a:buClr>
              <a:buSzPct val="100000"/>
              <a:buFont typeface="Wingdings" pitchFamily="2" charset="2"/>
              <a:buChar char="Ø"/>
            </a:pPr>
            <a:r>
              <a:rPr lang="ru-RU" altLang="ru-RU" sz="2000" b="1" dirty="0" smtClean="0">
                <a:solidFill>
                  <a:schemeClr val="tx1"/>
                </a:solidFill>
                <a:latin typeface="+mn-lt"/>
                <a:ea typeface="Fedra Sans Pro Light"/>
                <a:cs typeface="Fedra Sans Pro Light"/>
              </a:rPr>
              <a:t>Может прогнозировать действия, которые порадуют </a:t>
            </a:r>
          </a:p>
          <a:p>
            <a:pPr marL="203200" indent="-203200" algn="just" eaLnBrk="1" hangingPunct="1">
              <a:lnSpc>
                <a:spcPct val="90000"/>
              </a:lnSpc>
              <a:buClr>
                <a:srgbClr val="F69200"/>
              </a:buClr>
              <a:buSzPct val="100000"/>
              <a:buFont typeface="Wingdings" pitchFamily="2" charset="2"/>
              <a:buChar char="Ø"/>
            </a:pPr>
            <a:r>
              <a:rPr lang="ru-RU" altLang="ru-RU" sz="2000" b="1" dirty="0" smtClean="0">
                <a:solidFill>
                  <a:schemeClr val="tx1"/>
                </a:solidFill>
                <a:latin typeface="+mn-lt"/>
                <a:ea typeface="Fedra Sans Pro Light"/>
                <a:cs typeface="Fedra Sans Pro Light"/>
              </a:rPr>
              <a:t>окружающих</a:t>
            </a:r>
          </a:p>
          <a:p>
            <a:pPr marL="203200" indent="-203200" algn="just" eaLnBrk="1" hangingPunct="1">
              <a:lnSpc>
                <a:spcPct val="90000"/>
              </a:lnSpc>
              <a:buClr>
                <a:srgbClr val="F69200"/>
              </a:buClr>
              <a:buSzPct val="100000"/>
              <a:buFont typeface="Wingdings" pitchFamily="2" charset="2"/>
              <a:buChar char="Ø"/>
            </a:pPr>
            <a:endParaRPr lang="ru-RU" altLang="ru-RU" sz="2000" b="1" dirty="0" smtClean="0">
              <a:solidFill>
                <a:schemeClr val="tx1"/>
              </a:solidFill>
              <a:latin typeface="+mn-lt"/>
              <a:ea typeface="Fedra Sans Pro Light"/>
              <a:cs typeface="Fedra Sans Pro Light"/>
            </a:endParaRPr>
          </a:p>
          <a:p>
            <a:pPr marL="203200" indent="-203200" algn="just" eaLnBrk="1" hangingPunct="1">
              <a:lnSpc>
                <a:spcPct val="90000"/>
              </a:lnSpc>
              <a:buClr>
                <a:srgbClr val="F69200"/>
              </a:buClr>
              <a:buSzPct val="100000"/>
              <a:buFont typeface="Wingdings" pitchFamily="2" charset="2"/>
              <a:buChar char="Ø"/>
            </a:pPr>
            <a:endParaRPr lang="ru-RU" altLang="ru-RU" sz="2000" b="1" dirty="0" smtClean="0">
              <a:solidFill>
                <a:schemeClr val="tx1"/>
              </a:solidFill>
              <a:latin typeface="+mn-lt"/>
              <a:ea typeface="Fedra Sans Pro Light"/>
              <a:cs typeface="Fedra Sans Pro Light"/>
            </a:endParaRPr>
          </a:p>
          <a:p>
            <a:pPr marL="203200" indent="-203200" algn="just" eaLnBrk="1" hangingPunct="1">
              <a:lnSpc>
                <a:spcPct val="90000"/>
              </a:lnSpc>
              <a:buClr>
                <a:srgbClr val="F69200"/>
              </a:buClr>
              <a:buSzPct val="100000"/>
              <a:buFont typeface="Wingdings" pitchFamily="2" charset="2"/>
              <a:buChar char="Ø"/>
            </a:pPr>
            <a:endParaRPr lang="ru-RU" altLang="ru-RU" b="1" dirty="0">
              <a:solidFill>
                <a:schemeClr val="tx1"/>
              </a:solidFill>
              <a:latin typeface="+mn-lt"/>
              <a:ea typeface="Fedra Sans Pro Light"/>
              <a:cs typeface="Fedra Sans Pro Light"/>
            </a:endParaRPr>
          </a:p>
        </p:txBody>
      </p:sp>
      <p:pic>
        <p:nvPicPr>
          <p:cNvPr id="4" name="Google Shape;144;p15"/>
          <p:cNvPicPr preferRelativeResize="0"/>
          <p:nvPr/>
        </p:nvPicPr>
        <p:blipFill rotWithShape="1">
          <a:blip r:embed="rId2" cstate="print">
            <a:alphaModFix/>
          </a:blip>
          <a:srcRect/>
          <a:stretch/>
        </p:blipFill>
        <p:spPr>
          <a:xfrm>
            <a:off x="8717328" y="137550"/>
            <a:ext cx="426672" cy="569679"/>
          </a:xfrm>
          <a:prstGeom prst="rect">
            <a:avLst/>
          </a:prstGeom>
          <a:noFill/>
          <a:ln>
            <a:noFill/>
          </a:ln>
        </p:spPr>
      </p:pic>
      <p:pic>
        <p:nvPicPr>
          <p:cNvPr id="5" name="Picture 2"/>
          <p:cNvPicPr>
            <a:picLocks noChangeAspect="1" noChangeArrowheads="1"/>
          </p:cNvPicPr>
          <p:nvPr/>
        </p:nvPicPr>
        <p:blipFill>
          <a:blip r:embed="rId3"/>
          <a:srcRect/>
          <a:stretch>
            <a:fillRect/>
          </a:stretch>
        </p:blipFill>
        <p:spPr bwMode="auto">
          <a:xfrm>
            <a:off x="7621776" y="3657600"/>
            <a:ext cx="1095552" cy="109555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a:spLocks noChangeArrowheads="1"/>
          </p:cNvSpPr>
          <p:nvPr/>
        </p:nvSpPr>
        <p:spPr bwMode="auto">
          <a:xfrm>
            <a:off x="262646" y="771583"/>
            <a:ext cx="8426450" cy="443198"/>
          </a:xfrm>
          <a:prstGeom prst="rect">
            <a:avLst/>
          </a:prstGeom>
          <a:noFill/>
          <a:ln w="9525">
            <a:noFill/>
            <a:miter lim="800000"/>
            <a:headEnd/>
            <a:tailEnd/>
          </a:ln>
        </p:spPr>
        <p:txBody>
          <a:bodyPr lIns="0" tIns="0" rIns="0" bIns="0">
            <a:spAutoFit/>
          </a:bodyPr>
          <a:lstStyle/>
          <a:p>
            <a:pPr algn="ctr">
              <a:lnSpc>
                <a:spcPct val="90000"/>
              </a:lnSpc>
              <a:spcBef>
                <a:spcPts val="1000"/>
              </a:spcBef>
              <a:buClr>
                <a:srgbClr val="F69200"/>
              </a:buClr>
              <a:buSzPct val="100000"/>
              <a:buFont typeface="STIXGeneral-Regular"/>
              <a:buNone/>
            </a:pPr>
            <a:r>
              <a:rPr lang="ru-RU" sz="3200" b="1" dirty="0" smtClean="0">
                <a:solidFill>
                  <a:srgbClr val="00B050"/>
                </a:solidFill>
                <a:latin typeface="+mn-lt"/>
              </a:rPr>
              <a:t>ОСНОВНЫЕ ИДЕИ ПЕДАГОГИЧЕСКОГО ПРОЕКТА</a:t>
            </a:r>
            <a:endParaRPr lang="ru-RU" altLang="ru-RU" sz="3200" b="1" dirty="0">
              <a:solidFill>
                <a:srgbClr val="00B050"/>
              </a:solidFill>
              <a:latin typeface="+mn-lt"/>
              <a:ea typeface="Fedra Sans Pro Light"/>
              <a:cs typeface="Fedra Sans Pro Light"/>
            </a:endParaRPr>
          </a:p>
        </p:txBody>
      </p:sp>
      <p:sp>
        <p:nvSpPr>
          <p:cNvPr id="3" name="Shape 485"/>
          <p:cNvSpPr>
            <a:spLocks noChangeArrowheads="1"/>
          </p:cNvSpPr>
          <p:nvPr/>
        </p:nvSpPr>
        <p:spPr bwMode="auto">
          <a:xfrm>
            <a:off x="555625" y="1185863"/>
            <a:ext cx="7840493" cy="3433864"/>
          </a:xfrm>
          <a:prstGeom prst="rect">
            <a:avLst/>
          </a:prstGeom>
          <a:noFill/>
          <a:ln w="12700">
            <a:noFill/>
            <a:miter lim="400000"/>
            <a:headEnd/>
            <a:tailEnd/>
          </a:ln>
        </p:spPr>
        <p:txBody>
          <a:bodyPr lIns="0" tIns="45718" rIns="0" bIns="45718"/>
          <a:lstStyle/>
          <a:p>
            <a:pPr marL="203200" indent="-203200" algn="just" eaLnBrk="1" hangingPunct="1">
              <a:lnSpc>
                <a:spcPct val="90000"/>
              </a:lnSpc>
              <a:buClr>
                <a:srgbClr val="F69200"/>
              </a:buClr>
              <a:buSzPct val="100000"/>
              <a:buFont typeface="STIXGeneral-Regular"/>
              <a:buNone/>
            </a:pPr>
            <a:endParaRPr lang="ru-RU" altLang="ru-RU" sz="2800" dirty="0">
              <a:latin typeface="Fedra Sans Pro Book"/>
              <a:ea typeface="Fedra Sans Pro Light"/>
              <a:cs typeface="Fedra Sans Pro Light"/>
            </a:endParaRPr>
          </a:p>
        </p:txBody>
      </p:sp>
      <p:sp>
        <p:nvSpPr>
          <p:cNvPr id="4" name="Прямоугольник 3"/>
          <p:cNvSpPr/>
          <p:nvPr/>
        </p:nvSpPr>
        <p:spPr>
          <a:xfrm>
            <a:off x="1336431" y="1657979"/>
            <a:ext cx="6601767" cy="461665"/>
          </a:xfrm>
          <a:prstGeom prst="rect">
            <a:avLst/>
          </a:prstGeom>
        </p:spPr>
        <p:txBody>
          <a:bodyPr wrap="square">
            <a:spAutoFit/>
          </a:bodyPr>
          <a:lstStyle/>
          <a:p>
            <a:r>
              <a:rPr lang="ru-RU" sz="2400" dirty="0" smtClean="0">
                <a:latin typeface="Fedra Sans Pro"/>
              </a:rPr>
              <a:t> </a:t>
            </a:r>
            <a:endParaRPr lang="ru-RU" sz="2400" dirty="0">
              <a:latin typeface="Fedra Sans Pro"/>
            </a:endParaRPr>
          </a:p>
        </p:txBody>
      </p:sp>
      <p:pic>
        <p:nvPicPr>
          <p:cNvPr id="5" name="Google Shape;144;p15"/>
          <p:cNvPicPr preferRelativeResize="0"/>
          <p:nvPr/>
        </p:nvPicPr>
        <p:blipFill rotWithShape="1">
          <a:blip r:embed="rId2" cstate="print">
            <a:alphaModFix/>
          </a:blip>
          <a:srcRect/>
          <a:stretch/>
        </p:blipFill>
        <p:spPr>
          <a:xfrm>
            <a:off x="8717328" y="137550"/>
            <a:ext cx="426672" cy="569679"/>
          </a:xfrm>
          <a:prstGeom prst="rect">
            <a:avLst/>
          </a:prstGeom>
          <a:noFill/>
          <a:ln>
            <a:noFill/>
          </a:ln>
        </p:spPr>
      </p:pic>
      <p:pic>
        <p:nvPicPr>
          <p:cNvPr id="6" name="Picture 2"/>
          <p:cNvPicPr>
            <a:picLocks noChangeAspect="1" noChangeArrowheads="1"/>
          </p:cNvPicPr>
          <p:nvPr/>
        </p:nvPicPr>
        <p:blipFill>
          <a:blip r:embed="rId3"/>
          <a:srcRect/>
          <a:stretch>
            <a:fillRect/>
          </a:stretch>
        </p:blipFill>
        <p:spPr bwMode="auto">
          <a:xfrm>
            <a:off x="7688165" y="3707296"/>
            <a:ext cx="1029163" cy="1029163"/>
          </a:xfrm>
          <a:prstGeom prst="rect">
            <a:avLst/>
          </a:prstGeom>
          <a:noFill/>
          <a:ln w="9525">
            <a:noFill/>
            <a:miter lim="800000"/>
            <a:headEnd/>
            <a:tailEnd/>
          </a:ln>
          <a:effectLst/>
        </p:spPr>
      </p:pic>
      <p:sp>
        <p:nvSpPr>
          <p:cNvPr id="7" name="Прямоугольник 6"/>
          <p:cNvSpPr/>
          <p:nvPr/>
        </p:nvSpPr>
        <p:spPr>
          <a:xfrm>
            <a:off x="1336431" y="1857983"/>
            <a:ext cx="5521569" cy="400110"/>
          </a:xfrm>
          <a:prstGeom prst="rect">
            <a:avLst/>
          </a:prstGeom>
        </p:spPr>
        <p:txBody>
          <a:bodyPr wrap="square">
            <a:spAutoFit/>
          </a:bodyPr>
          <a:lstStyle/>
          <a:p>
            <a:r>
              <a:rPr lang="ru-RU" sz="2000" b="1" dirty="0" smtClean="0"/>
              <a:t> </a:t>
            </a:r>
          </a:p>
        </p:txBody>
      </p:sp>
      <p:sp>
        <p:nvSpPr>
          <p:cNvPr id="8" name="Прямоугольник 7"/>
          <p:cNvSpPr/>
          <p:nvPr/>
        </p:nvSpPr>
        <p:spPr>
          <a:xfrm>
            <a:off x="719848" y="1857983"/>
            <a:ext cx="7218350" cy="400110"/>
          </a:xfrm>
          <a:prstGeom prst="rect">
            <a:avLst/>
          </a:prstGeom>
        </p:spPr>
        <p:txBody>
          <a:bodyPr wrap="square">
            <a:spAutoFit/>
          </a:bodyPr>
          <a:lstStyle/>
          <a:p>
            <a:r>
              <a:rPr lang="ru-RU" sz="2000" b="1" dirty="0" smtClean="0">
                <a:latin typeface="+mn-lt"/>
              </a:rPr>
              <a:t> 	 </a:t>
            </a:r>
            <a:endParaRPr lang="ru-RU" sz="2000" dirty="0">
              <a:latin typeface="+mn-lt"/>
            </a:endParaRPr>
          </a:p>
        </p:txBody>
      </p:sp>
      <p:sp>
        <p:nvSpPr>
          <p:cNvPr id="9" name="Прямоугольник 8"/>
          <p:cNvSpPr/>
          <p:nvPr/>
        </p:nvSpPr>
        <p:spPr>
          <a:xfrm>
            <a:off x="719848" y="1214781"/>
            <a:ext cx="7218350" cy="2677656"/>
          </a:xfrm>
          <a:prstGeom prst="rect">
            <a:avLst/>
          </a:prstGeom>
        </p:spPr>
        <p:txBody>
          <a:bodyPr wrap="square">
            <a:spAutoFit/>
          </a:bodyPr>
          <a:lstStyle/>
          <a:p>
            <a:pPr algn="just"/>
            <a:r>
              <a:rPr lang="ru-RU" b="1" dirty="0" smtClean="0"/>
              <a:t> 	</a:t>
            </a:r>
            <a:r>
              <a:rPr lang="ru-RU" sz="2400" b="1" dirty="0" smtClean="0">
                <a:latin typeface="+mn-lt"/>
              </a:rPr>
              <a:t>Проект направлен на социально – эмоциональное развитие младших школьников, на усиление внутренней мотивации к познанию русского языка посредством изучения имени прилагательного, создание условий для </a:t>
            </a:r>
            <a:r>
              <a:rPr lang="ru-RU" sz="2400" b="1" dirty="0" err="1" smtClean="0">
                <a:latin typeface="+mn-lt"/>
              </a:rPr>
              <a:t>саморегуляции</a:t>
            </a:r>
            <a:r>
              <a:rPr lang="ru-RU" sz="2400" b="1" dirty="0" smtClean="0">
                <a:latin typeface="+mn-lt"/>
              </a:rPr>
              <a:t>, </a:t>
            </a:r>
            <a:r>
              <a:rPr lang="ru-RU" sz="2400" b="1" dirty="0" smtClean="0">
                <a:latin typeface="+mn-lt"/>
              </a:rPr>
              <a:t>взаимопонимания </a:t>
            </a:r>
            <a:r>
              <a:rPr lang="ru-RU" sz="2400" b="1" smtClean="0">
                <a:latin typeface="+mn-lt"/>
              </a:rPr>
              <a:t>и </a:t>
            </a:r>
            <a:r>
              <a:rPr lang="ru-RU" sz="2400" b="1" smtClean="0">
                <a:latin typeface="+mn-lt"/>
              </a:rPr>
              <a:t>использования </a:t>
            </a:r>
            <a:r>
              <a:rPr lang="ru-RU" sz="2400" b="1" dirty="0" smtClean="0">
                <a:latin typeface="+mn-lt"/>
              </a:rPr>
              <a:t>эмоций при выстраивании взаимодействия.</a:t>
            </a:r>
            <a:endParaRPr lang="ru-RU" sz="2400" b="1" dirty="0">
              <a:latin typeface="+mn-lt"/>
            </a:endParaRPr>
          </a:p>
        </p:txBody>
      </p:sp>
    </p:spTree>
    <p:extLst>
      <p:ext uri="{BB962C8B-B14F-4D97-AF65-F5344CB8AC3E}">
        <p14:creationId xmlns="" xmlns:p14="http://schemas.microsoft.com/office/powerpoint/2010/main" val="5324415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9"/>
          <p:cNvSpPr txBox="1">
            <a:spLocks noChangeArrowheads="1"/>
          </p:cNvSpPr>
          <p:nvPr/>
        </p:nvSpPr>
        <p:spPr bwMode="auto">
          <a:xfrm>
            <a:off x="272374" y="730150"/>
            <a:ext cx="8426450" cy="886397"/>
          </a:xfrm>
          <a:prstGeom prst="rect">
            <a:avLst/>
          </a:prstGeom>
          <a:noFill/>
          <a:ln w="9525">
            <a:noFill/>
            <a:miter lim="800000"/>
            <a:headEnd/>
            <a:tailEnd/>
          </a:ln>
        </p:spPr>
        <p:txBody>
          <a:bodyPr lIns="0" tIns="0" rIns="0" bIns="0">
            <a:spAutoFit/>
          </a:bodyPr>
          <a:lstStyle/>
          <a:p>
            <a:pPr algn="ctr">
              <a:lnSpc>
                <a:spcPct val="90000"/>
              </a:lnSpc>
              <a:spcBef>
                <a:spcPts val="1000"/>
              </a:spcBef>
              <a:buClr>
                <a:srgbClr val="F69200"/>
              </a:buClr>
              <a:buSzPct val="100000"/>
              <a:buFont typeface="STIXGeneral-Regular"/>
              <a:buNone/>
            </a:pPr>
            <a:r>
              <a:rPr lang="ru-RU" altLang="ru-RU" sz="3200" b="1" dirty="0" smtClean="0">
                <a:solidFill>
                  <a:srgbClr val="00B050"/>
                </a:solidFill>
                <a:latin typeface="+mn-lt"/>
                <a:ea typeface="Fedra Sans Pro Light"/>
                <a:cs typeface="Fedra Sans Pro Light"/>
              </a:rPr>
              <a:t>ИСПОЛЬЗОВАНИЕ «ПРОДУКТОВОЙ ЛИНЕЙКИ» ПРОГРАММЫ</a:t>
            </a:r>
            <a:endParaRPr lang="ru-RU" altLang="ru-RU" sz="3200" b="1" dirty="0">
              <a:solidFill>
                <a:srgbClr val="00B050"/>
              </a:solidFill>
              <a:latin typeface="+mn-lt"/>
              <a:ea typeface="Fedra Sans Pro Light"/>
              <a:cs typeface="Fedra Sans Pro Light"/>
            </a:endParaRPr>
          </a:p>
        </p:txBody>
      </p:sp>
      <p:sp>
        <p:nvSpPr>
          <p:cNvPr id="3" name="Shape 485"/>
          <p:cNvSpPr>
            <a:spLocks noChangeArrowheads="1"/>
          </p:cNvSpPr>
          <p:nvPr/>
        </p:nvSpPr>
        <p:spPr bwMode="auto">
          <a:xfrm>
            <a:off x="516714" y="1617562"/>
            <a:ext cx="7994988" cy="2900362"/>
          </a:xfrm>
          <a:prstGeom prst="rect">
            <a:avLst/>
          </a:prstGeom>
          <a:noFill/>
          <a:ln w="12700">
            <a:noFill/>
            <a:miter lim="400000"/>
            <a:headEnd/>
            <a:tailEnd/>
          </a:ln>
        </p:spPr>
        <p:txBody>
          <a:bodyPr lIns="0" tIns="45718" rIns="0" bIns="45718"/>
          <a:lstStyle/>
          <a:p>
            <a:pPr marL="203200" indent="-203200" algn="just" eaLnBrk="1" hangingPunct="1">
              <a:lnSpc>
                <a:spcPct val="90000"/>
              </a:lnSpc>
              <a:buClr>
                <a:srgbClr val="F69200"/>
              </a:buClr>
              <a:buSzPct val="100000"/>
              <a:buFont typeface="STIXGeneral-Regular"/>
              <a:buNone/>
              <a:defRPr/>
            </a:pPr>
            <a:r>
              <a:rPr lang="ru-RU" altLang="ru-RU" sz="2800" dirty="0" smtClean="0">
                <a:latin typeface="Fedra Sans Pro Book"/>
              </a:rPr>
              <a:t> </a:t>
            </a:r>
            <a:endParaRPr lang="ru-RU" altLang="ru-RU" sz="2800" dirty="0">
              <a:latin typeface="Fedra Sans Pro Book"/>
            </a:endParaRPr>
          </a:p>
          <a:p>
            <a:pPr marL="203200" indent="-203200" algn="just" eaLnBrk="1" hangingPunct="1">
              <a:lnSpc>
                <a:spcPct val="90000"/>
              </a:lnSpc>
              <a:buClr>
                <a:srgbClr val="F69200"/>
              </a:buClr>
              <a:buSzPct val="100000"/>
              <a:buFont typeface="STIXGeneral-Regular"/>
              <a:buNone/>
              <a:defRPr/>
            </a:pPr>
            <a:endParaRPr lang="ru-RU" altLang="ru-RU" sz="3200" dirty="0">
              <a:latin typeface="Fedra Sans Pro Light"/>
              <a:ea typeface="Fedra Sans Pro Light"/>
              <a:cs typeface="Fedra Sans Pro Light"/>
            </a:endParaRPr>
          </a:p>
        </p:txBody>
      </p:sp>
      <p:pic>
        <p:nvPicPr>
          <p:cNvPr id="4" name="Google Shape;144;p15"/>
          <p:cNvPicPr preferRelativeResize="0"/>
          <p:nvPr/>
        </p:nvPicPr>
        <p:blipFill rotWithShape="1">
          <a:blip r:embed="rId2" cstate="print">
            <a:alphaModFix/>
          </a:blip>
          <a:srcRect/>
          <a:stretch/>
        </p:blipFill>
        <p:spPr>
          <a:xfrm>
            <a:off x="8717328" y="137550"/>
            <a:ext cx="426672" cy="569679"/>
          </a:xfrm>
          <a:prstGeom prst="rect">
            <a:avLst/>
          </a:prstGeom>
          <a:noFill/>
          <a:ln>
            <a:noFill/>
          </a:ln>
        </p:spPr>
      </p:pic>
      <p:pic>
        <p:nvPicPr>
          <p:cNvPr id="5" name="Picture 2"/>
          <p:cNvPicPr>
            <a:picLocks noChangeAspect="1" noChangeArrowheads="1"/>
          </p:cNvPicPr>
          <p:nvPr/>
        </p:nvPicPr>
        <p:blipFill>
          <a:blip r:embed="rId3"/>
          <a:srcRect/>
          <a:stretch>
            <a:fillRect/>
          </a:stretch>
        </p:blipFill>
        <p:spPr bwMode="auto">
          <a:xfrm>
            <a:off x="7652188" y="3627783"/>
            <a:ext cx="1046636" cy="1046636"/>
          </a:xfrm>
          <a:prstGeom prst="rect">
            <a:avLst/>
          </a:prstGeom>
          <a:noFill/>
          <a:ln w="9525">
            <a:noFill/>
            <a:miter lim="800000"/>
            <a:headEnd/>
            <a:tailEnd/>
          </a:ln>
          <a:effectLst/>
        </p:spPr>
      </p:pic>
      <p:sp>
        <p:nvSpPr>
          <p:cNvPr id="7" name="Прямоугольник 6"/>
          <p:cNvSpPr/>
          <p:nvPr/>
        </p:nvSpPr>
        <p:spPr>
          <a:xfrm>
            <a:off x="933855" y="1799617"/>
            <a:ext cx="6916366" cy="2675604"/>
          </a:xfrm>
          <a:prstGeom prst="rect">
            <a:avLst/>
          </a:prstGeom>
        </p:spPr>
        <p:txBody>
          <a:bodyPr wrap="square">
            <a:spAutoFit/>
          </a:bodyPr>
          <a:lstStyle/>
          <a:p>
            <a:pPr algn="just">
              <a:lnSpc>
                <a:spcPct val="90000"/>
              </a:lnSpc>
              <a:spcBef>
                <a:spcPts val="1000"/>
              </a:spcBef>
              <a:buClr>
                <a:srgbClr val="F69200"/>
              </a:buClr>
              <a:buSzPct val="100000"/>
              <a:buFont typeface="STIXGeneral-Regular"/>
              <a:buNone/>
            </a:pPr>
            <a:r>
              <a:rPr lang="ru-RU" altLang="ru-RU" b="1" dirty="0" smtClean="0">
                <a:solidFill>
                  <a:schemeClr val="tx1"/>
                </a:solidFill>
                <a:latin typeface="+mn-lt"/>
                <a:ea typeface="Fedra Sans Pro Light"/>
                <a:cs typeface="Fedra Sans Pro Light"/>
              </a:rPr>
              <a:t>	</a:t>
            </a:r>
            <a:r>
              <a:rPr lang="ru-RU" altLang="ru-RU" sz="2400" b="1" dirty="0" smtClean="0">
                <a:solidFill>
                  <a:schemeClr val="tx1"/>
                </a:solidFill>
                <a:latin typeface="+mn-lt"/>
                <a:ea typeface="Fedra Sans Pro Light"/>
                <a:cs typeface="Fedra Sans Pro Light"/>
              </a:rPr>
              <a:t>В рамках реализации проекта планируется интеграция следующих продуктов по развитию личностного потенциала:</a:t>
            </a:r>
          </a:p>
          <a:p>
            <a:pPr marL="342900" indent="-342900" algn="just">
              <a:lnSpc>
                <a:spcPct val="90000"/>
              </a:lnSpc>
              <a:spcBef>
                <a:spcPts val="1000"/>
              </a:spcBef>
              <a:buClr>
                <a:srgbClr val="F69200"/>
              </a:buClr>
              <a:buSzPct val="100000"/>
              <a:buFont typeface="Wingdings" pitchFamily="2" charset="2"/>
              <a:buChar char="Ø"/>
            </a:pPr>
            <a:r>
              <a:rPr lang="ru-RU" altLang="ru-RU" sz="2400" b="1" dirty="0" smtClean="0">
                <a:solidFill>
                  <a:schemeClr val="tx1"/>
                </a:solidFill>
                <a:latin typeface="+mn-lt"/>
                <a:ea typeface="Fedra Sans Pro Light"/>
                <a:cs typeface="Fedra Sans Pro Light"/>
              </a:rPr>
              <a:t>УМК « Школа возможностей» для развития социально – эмоциональной среды учащихся ;</a:t>
            </a:r>
          </a:p>
          <a:p>
            <a:pPr marL="342900" indent="-342900" algn="just">
              <a:lnSpc>
                <a:spcPct val="90000"/>
              </a:lnSpc>
              <a:spcBef>
                <a:spcPts val="1000"/>
              </a:spcBef>
              <a:buClr>
                <a:srgbClr val="F69200"/>
              </a:buClr>
              <a:buSzPct val="100000"/>
              <a:buFont typeface="Wingdings" pitchFamily="2" charset="2"/>
              <a:buChar char="Ø"/>
            </a:pPr>
            <a:r>
              <a:rPr lang="ru-RU" altLang="ru-RU" sz="2400" b="1" dirty="0" smtClean="0">
                <a:solidFill>
                  <a:schemeClr val="tx1"/>
                </a:solidFill>
                <a:latin typeface="+mn-lt"/>
                <a:ea typeface="Fedra Sans Pro Light"/>
                <a:cs typeface="Fedra Sans Pro Light"/>
              </a:rPr>
              <a:t>- Технологии социально – эмоционального развития и приемов для формирования ЛП</a:t>
            </a:r>
            <a:endParaRPr lang="ru-RU" altLang="ru-RU" sz="2400" b="1" dirty="0">
              <a:solidFill>
                <a:schemeClr val="tx1"/>
              </a:solidFill>
              <a:latin typeface="+mn-lt"/>
              <a:ea typeface="Fedra Sans Pro Light"/>
              <a:cs typeface="Fedra Sans Pro Light"/>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презентации Вклад в будущее">
  <a:themeElements>
    <a:clrScheme name="Вклад">
      <a:dk1>
        <a:srgbClr val="000000"/>
      </a:dk1>
      <a:lt1>
        <a:srgbClr val="FFFFFF"/>
      </a:lt1>
      <a:dk2>
        <a:srgbClr val="414241"/>
      </a:dk2>
      <a:lt2>
        <a:srgbClr val="B3B4B3"/>
      </a:lt2>
      <a:accent1>
        <a:srgbClr val="00642D"/>
      </a:accent1>
      <a:accent2>
        <a:srgbClr val="008841"/>
      </a:accent2>
      <a:accent3>
        <a:srgbClr val="F6A429"/>
      </a:accent3>
      <a:accent4>
        <a:srgbClr val="7E388A"/>
      </a:accent4>
      <a:accent5>
        <a:srgbClr val="019E8B"/>
      </a:accent5>
      <a:accent6>
        <a:srgbClr val="00A2DA"/>
      </a:accent6>
      <a:hlink>
        <a:srgbClr val="000000"/>
      </a:hlink>
      <a:folHlink>
        <a:srgbClr val="898A89"/>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4572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17343</TotalTime>
  <Words>875</Words>
  <Application>Microsoft Office PowerPoint</Application>
  <PresentationFormat>Экран (16:9)</PresentationFormat>
  <Paragraphs>160</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презентации Вклад в будущее</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Daniil</dc:creator>
  <cp:lastModifiedBy>HOME</cp:lastModifiedBy>
  <cp:revision>654</cp:revision>
  <dcterms:modified xsi:type="dcterms:W3CDTF">2020-12-16T17:32:15Z</dcterms:modified>
</cp:coreProperties>
</file>